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0" r:id="rId14"/>
    <p:sldId id="267" r:id="rId15"/>
    <p:sldId id="275" r:id="rId16"/>
    <p:sldId id="276" r:id="rId17"/>
    <p:sldId id="27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>
      <p:cViewPr>
        <p:scale>
          <a:sx n="67" d="100"/>
          <a:sy n="67" d="100"/>
        </p:scale>
        <p:origin x="12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A6BDE-EB8A-432A-B52D-175BF20216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66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83C05-8A78-4FD4-AC49-F40B2B58A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73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3D209-4FA3-4BB5-BC05-A9216CD0D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87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80EB-4236-45CB-A605-EBA2F9C61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623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D0A6E-3863-4DCC-A2A1-898A2F7D9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55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A569B-2EBF-4C2E-B9C3-41F086A4FA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7A415-60FC-4002-AFF8-AA5278BF4E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83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31CA3-E4BF-4CD2-8F0F-FACB1AEF4E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16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F67F9-5408-4528-AC9C-296D45447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11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B3AE6-1423-4D7F-9E8B-9B37B649C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6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88FA0-43A1-4FEA-92FE-889254E321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19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6EB2-646F-4816-B59A-B17859B48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11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386E6-8BEA-464E-B4D9-DE6D6EE89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37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B37F354-A614-443A-A525-129C9504C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5400" dirty="0"/>
              <a:t>Vocabulary</a:t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5400"/>
              <a:t>Unit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expurgate</a:t>
            </a:r>
          </a:p>
        </p:txBody>
      </p:sp>
      <p:pic>
        <p:nvPicPr>
          <p:cNvPr id="11268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" r="1" b="486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021989" y="917725"/>
            <a:ext cx="2568554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>
                <a:solidFill>
                  <a:srgbClr val="FFFFFF"/>
                </a:solidFill>
              </a:rPr>
              <a:t>To remove objectionable passages or words from a written text; to cleanse, purify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>
                <a:solidFill>
                  <a:srgbClr val="FFFFFF"/>
                </a:solidFill>
              </a:rPr>
              <a:t>Purge, censor, bowdlerize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/>
              <a:t>gauntlet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an armored or protective glove</a:t>
            </a:r>
          </a:p>
          <a:p>
            <a:pPr eaLnBrk="1" hangingPunct="1"/>
            <a:r>
              <a:rPr lang="en-US" altLang="en-US" sz="2800"/>
              <a:t>a challenge</a:t>
            </a:r>
          </a:p>
          <a:p>
            <a:pPr eaLnBrk="1" hangingPunct="1"/>
            <a:r>
              <a:rPr lang="en-US" altLang="en-US" sz="2800"/>
              <a:t>Two lines of armed people who beat a person forced to run between them</a:t>
            </a:r>
          </a:p>
          <a:p>
            <a:pPr eaLnBrk="1" hangingPunct="1"/>
            <a:r>
              <a:rPr lang="en-US" altLang="en-US" sz="2800"/>
              <a:t>a dare, provocation</a:t>
            </a:r>
          </a:p>
          <a:p>
            <a:pPr eaLnBrk="1" hangingPunct="1"/>
            <a:r>
              <a:rPr lang="en-US" altLang="en-US" sz="2800"/>
              <a:t>a trial, punishment</a:t>
            </a:r>
          </a:p>
        </p:txBody>
      </p:sp>
      <p:pic>
        <p:nvPicPr>
          <p:cNvPr id="12293" name="Picture 7" descr="medieval-gauntl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/>
              <a:t>hypothetical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based on an assumption or guess</a:t>
            </a:r>
          </a:p>
          <a:p>
            <a:pPr eaLnBrk="1" hangingPunct="1"/>
            <a:r>
              <a:rPr lang="en-US" altLang="en-US" sz="2800"/>
              <a:t>assumed</a:t>
            </a:r>
          </a:p>
          <a:p>
            <a:pPr eaLnBrk="1" hangingPunct="1"/>
            <a:r>
              <a:rPr lang="en-US" altLang="en-US" sz="2800"/>
              <a:t>conditional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--------------------------------</a:t>
            </a:r>
          </a:p>
          <a:p>
            <a:pPr eaLnBrk="1" hangingPunct="1"/>
            <a:r>
              <a:rPr lang="en-US" altLang="en-US" sz="2000"/>
              <a:t>actual</a:t>
            </a:r>
          </a:p>
          <a:p>
            <a:pPr eaLnBrk="1" hangingPunct="1"/>
            <a:r>
              <a:rPr lang="en-US" altLang="en-US" sz="2000"/>
              <a:t>real</a:t>
            </a:r>
          </a:p>
          <a:p>
            <a:pPr eaLnBrk="1" hangingPunct="1"/>
            <a:r>
              <a:rPr lang="en-US" altLang="en-US" sz="2000"/>
              <a:t>substantiated</a:t>
            </a:r>
          </a:p>
          <a:p>
            <a:pPr eaLnBrk="1" hangingPunct="1"/>
            <a:endParaRPr lang="en-US" altLang="en-US" sz="2000"/>
          </a:p>
        </p:txBody>
      </p:sp>
      <p:sp>
        <p:nvSpPr>
          <p:cNvPr id="13316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13317" name="Picture 7" descr="a_hypothetical_question_tshirt-p235998640421057650q0aj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500">
                <a:solidFill>
                  <a:schemeClr val="tx1"/>
                </a:solidFill>
              </a:rPr>
              <a:t>ignoble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6136" y="2121762"/>
            <a:ext cx="4653738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/>
              <a:t>mean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/>
              <a:t>low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/>
              <a:t>base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/>
              <a:t>inferior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/>
              <a:t>unworthy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/>
              <a:t>--------------------------------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/>
              <a:t>admirable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/>
              <a:t>praiseworthy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/>
              <a:t>noble</a:t>
            </a:r>
          </a:p>
        </p:txBody>
      </p:sp>
      <p:pic>
        <p:nvPicPr>
          <p:cNvPr id="2" name="Content Placeholder 1" descr="A person wearing a black shirt&#10;&#10;Description generated with very high confidence">
            <a:extLst>
              <a:ext uri="{FF2B5EF4-FFF2-40B4-BE49-F238E27FC236}">
                <a16:creationId xmlns:a16="http://schemas.microsoft.com/office/drawing/2014/main" id="{142A75D7-572D-45D4-8571-5E2B3125B5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72163" y="445623"/>
            <a:ext cx="3031807" cy="2008572"/>
          </a:xfrm>
          <a:prstGeom prst="rect">
            <a:avLst/>
          </a:prstGeom>
        </p:spPr>
      </p:pic>
      <p:pic>
        <p:nvPicPr>
          <p:cNvPr id="14343" name="Picture 11" descr="meangirls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3341017"/>
            <a:ext cx="3031807" cy="23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4" r="6594" b="1"/>
          <a:stretch/>
        </p:blipFill>
        <p:spPr>
          <a:xfrm>
            <a:off x="4562839" y="-168318"/>
            <a:ext cx="4695998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r="31907"/>
          <a:stretch/>
        </p:blipFill>
        <p:spPr>
          <a:xfrm>
            <a:off x="4567428" y="2487168"/>
            <a:ext cx="469773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3748" y="798445"/>
            <a:ext cx="3602727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5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impugn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3747" y="2272143"/>
            <a:ext cx="3602728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>
                <a:solidFill>
                  <a:srgbClr val="000000"/>
                </a:solidFill>
              </a:rPr>
              <a:t>to call into question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>
                <a:solidFill>
                  <a:srgbClr val="000000"/>
                </a:solidFill>
              </a:rPr>
              <a:t>to attack as false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>
                <a:solidFill>
                  <a:srgbClr val="000000"/>
                </a:solidFill>
              </a:rPr>
              <a:t>deny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>
                <a:solidFill>
                  <a:srgbClr val="000000"/>
                </a:solidFill>
              </a:rPr>
              <a:t>Dispute, challenge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>
                <a:solidFill>
                  <a:srgbClr val="000000"/>
                </a:solidFill>
              </a:rPr>
              <a:t>Question, query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>
                <a:solidFill>
                  <a:srgbClr val="000000"/>
                </a:solidFill>
              </a:rPr>
              <a:t>--------------------------------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>
                <a:solidFill>
                  <a:srgbClr val="000000"/>
                </a:solidFill>
              </a:rPr>
              <a:t>confirm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>
                <a:solidFill>
                  <a:srgbClr val="000000"/>
                </a:solidFill>
              </a:rPr>
              <a:t>prove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>
                <a:solidFill>
                  <a:srgbClr val="000000"/>
                </a:solidFill>
              </a:rPr>
              <a:t>validate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3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ree next to a body of water&#10;&#10;Description generated with very high confidence">
            <a:extLst>
              <a:ext uri="{FF2B5EF4-FFF2-40B4-BE49-F238E27FC236}">
                <a16:creationId xmlns:a16="http://schemas.microsoft.com/office/drawing/2014/main" id="{3E80B0B2-F037-4154-A1B8-B0ABE3212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40" r="-3" b="14007"/>
          <a:stretch/>
        </p:blipFill>
        <p:spPr>
          <a:xfrm>
            <a:off x="4444680" y="10"/>
            <a:ext cx="469931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7" name="Content Placeholder 6" descr="A picture containing rain, nature&#10;&#10;Description generated with very high confidence">
            <a:extLst>
              <a:ext uri="{FF2B5EF4-FFF2-40B4-BE49-F238E27FC236}">
                <a16:creationId xmlns:a16="http://schemas.microsoft.com/office/drawing/2014/main" id="{C8E73FD7-D045-49E2-9163-2639FDD3DE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20234" r="3" b="3696"/>
          <a:stretch/>
        </p:blipFill>
        <p:spPr>
          <a:xfrm>
            <a:off x="5241306" y="2286000"/>
            <a:ext cx="3902692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9" name="Picture 8" descr="A cloud filled sky&#10;&#10;Description generated with high confidence">
            <a:extLst>
              <a:ext uri="{FF2B5EF4-FFF2-40B4-BE49-F238E27FC236}">
                <a16:creationId xmlns:a16="http://schemas.microsoft.com/office/drawing/2014/main" id="{E627E189-160B-4D22-8C72-EC89196430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258" b="-1"/>
          <a:stretch/>
        </p:blipFill>
        <p:spPr>
          <a:xfrm>
            <a:off x="6035713" y="4572000"/>
            <a:ext cx="3108287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25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2652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81603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5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intemperate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2021249"/>
            <a:ext cx="4280673" cy="415571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Immoderate; lacking self control; inclement 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Excessive, unrestrained, extreme, inordinate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------------------------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Moderate, restrained, collected</a:t>
            </a:r>
          </a:p>
        </p:txBody>
      </p:sp>
    </p:spTree>
    <p:extLst>
      <p:ext uri="{BB962C8B-B14F-4D97-AF65-F5344CB8AC3E}">
        <p14:creationId xmlns:p14="http://schemas.microsoft.com/office/powerpoint/2010/main" val="2158678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1053711"/>
            <a:ext cx="4229246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odium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EA0B1-3170-4D73-9577-8FD722DC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88" y="478232"/>
            <a:ext cx="2127300" cy="278990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4" y="3937015"/>
            <a:ext cx="2747048" cy="20946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73321" y="2799889"/>
            <a:ext cx="4310390" cy="29875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FFFFFF"/>
                </a:solidFill>
              </a:rPr>
              <a:t>Hatred, contempt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FFFFFF"/>
                </a:solidFill>
              </a:rPr>
              <a:t>Disgrace or infamy from hateful conduct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FFFFFF"/>
                </a:solidFill>
              </a:rPr>
              <a:t>Abhorrence, opprobrium, shame, ignominy</a:t>
            </a:r>
          </a:p>
          <a:p>
            <a:pPr marL="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FFFFFF"/>
                </a:solidFill>
              </a:rPr>
              <a:t>----------------------------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FFFFFF"/>
                </a:solidFill>
              </a:rPr>
              <a:t>Esteem, admiration, approbation</a:t>
            </a:r>
          </a:p>
        </p:txBody>
      </p:sp>
    </p:spTree>
    <p:extLst>
      <p:ext uri="{BB962C8B-B14F-4D97-AF65-F5344CB8AC3E}">
        <p14:creationId xmlns:p14="http://schemas.microsoft.com/office/powerpoint/2010/main" val="3777948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perfidy</a:t>
            </a:r>
          </a:p>
        </p:txBody>
      </p:sp>
      <p:pic>
        <p:nvPicPr>
          <p:cNvPr id="5" name="Content Placeholder 4" descr="A group of people sitting on a bench&#10;&#10;Description generated with very high confidence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6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1989" y="917725"/>
            <a:ext cx="2568554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Faithlessness, treachery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Betrayal, disloyalty, treason</a:t>
            </a:r>
          </a:p>
          <a:p>
            <a:pPr marL="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--------------------------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Faithfulness, loyalty, steadfastness</a:t>
            </a:r>
          </a:p>
        </p:txBody>
      </p:sp>
    </p:spTree>
    <p:extLst>
      <p:ext uri="{BB962C8B-B14F-4D97-AF65-F5344CB8AC3E}">
        <p14:creationId xmlns:p14="http://schemas.microsoft.com/office/powerpoint/2010/main" val="3909418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500">
                <a:solidFill>
                  <a:schemeClr val="tx1"/>
                </a:solidFill>
              </a:rPr>
              <a:t>relegate</a:t>
            </a: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6136" y="2121762"/>
            <a:ext cx="4653738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/>
              <a:t>to place in a lower position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/>
              <a:t>to assign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/>
              <a:t>Transfer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/>
              <a:t>Demote, consign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/>
              <a:t>Banish, exile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/>
              <a:t>--------------------------------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/>
              <a:t>Promote, advance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/>
              <a:t>Elevate; recall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3" y="654060"/>
            <a:ext cx="3031807" cy="1591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51C1D8-77A3-45EA-A990-8CC8A6E5A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747" y="2828925"/>
            <a:ext cx="2178639" cy="338899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73321" y="1053711"/>
            <a:ext cx="4229246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rgbClr val="FFFFFF"/>
                </a:solidFill>
              </a:rPr>
              <a:t>squeamish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83F7470-6B41-410D-823B-73538FCB39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1414" y="681651"/>
            <a:ext cx="2747048" cy="2383064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60BE72E-BAC6-41E1-878E-40AB479B5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14" y="3954184"/>
            <a:ext cx="2747048" cy="2060286"/>
          </a:xfrm>
          <a:prstGeom prst="rect">
            <a:avLst/>
          </a:prstGeom>
        </p:spPr>
      </p:pic>
      <p:sp>
        <p:nvSpPr>
          <p:cNvPr id="174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73321" y="2799889"/>
            <a:ext cx="4310390" cy="29875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>
              <a:solidFill>
                <a:srgbClr val="FFFFFF"/>
              </a:solidFill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>
                <a:solidFill>
                  <a:srgbClr val="FFFFFF"/>
                </a:solidFill>
              </a:rPr>
              <a:t>inclined to nausea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>
                <a:solidFill>
                  <a:srgbClr val="FFFFFF"/>
                </a:solidFill>
              </a:rPr>
              <a:t>easily shocked or upset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>
                <a:solidFill>
                  <a:srgbClr val="FFFFFF"/>
                </a:solidFill>
              </a:rPr>
              <a:t>queasy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>
                <a:solidFill>
                  <a:srgbClr val="FFFFFF"/>
                </a:solidFill>
              </a:rPr>
              <a:t>oversensitive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>
              <a:solidFill>
                <a:srgbClr val="FFFFFF"/>
              </a:solidFill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>
              <a:solidFill>
                <a:srgbClr val="FFFFFF"/>
              </a:solidFill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/>
              <a:t>acrimonious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stinging </a:t>
            </a:r>
          </a:p>
          <a:p>
            <a:pPr eaLnBrk="1" hangingPunct="1"/>
            <a:r>
              <a:rPr lang="en-US" altLang="en-US" sz="2800" dirty="0"/>
              <a:t>Bitter in temper or tone</a:t>
            </a:r>
          </a:p>
          <a:p>
            <a:pPr eaLnBrk="1" hangingPunct="1"/>
            <a:r>
              <a:rPr lang="en-US" altLang="en-US" sz="2800" dirty="0"/>
              <a:t>Biting, rancorous, hostile, peevish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--------------------------------</a:t>
            </a:r>
          </a:p>
          <a:p>
            <a:pPr eaLnBrk="1" hangingPunct="1"/>
            <a:r>
              <a:rPr lang="en-US" altLang="en-US" sz="2400"/>
              <a:t>Gentle, mild, warm, cordial</a:t>
            </a:r>
          </a:p>
        </p:txBody>
      </p:sp>
      <p:pic>
        <p:nvPicPr>
          <p:cNvPr id="3076" name="Content Placeholder 1" descr="Grado Seis: Quejarse, ¿es malo?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7888" y="1600200"/>
            <a:ext cx="3959225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/>
              <a:t>subservient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subordinate in capacity or role</a:t>
            </a:r>
          </a:p>
          <a:p>
            <a:pPr eaLnBrk="1" hangingPunct="1"/>
            <a:r>
              <a:rPr lang="en-US" altLang="en-US" sz="2800"/>
              <a:t>submissively obedient</a:t>
            </a:r>
          </a:p>
          <a:p>
            <a:pPr eaLnBrk="1" hangingPunct="1"/>
            <a:r>
              <a:rPr lang="en-US" altLang="en-US" sz="2800"/>
              <a:t>servile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--------------------------------</a:t>
            </a:r>
          </a:p>
          <a:p>
            <a:pPr eaLnBrk="1" hangingPunct="1"/>
            <a:r>
              <a:rPr lang="en-US" altLang="en-US" sz="2400"/>
              <a:t>primary</a:t>
            </a:r>
          </a:p>
          <a:p>
            <a:pPr eaLnBrk="1" hangingPunct="1"/>
            <a:r>
              <a:rPr lang="en-US" altLang="en-US" sz="2400"/>
              <a:t>domineering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18437" name="Picture 7" descr="ma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76700"/>
            <a:ext cx="218113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327DEE-D59A-48E9-AD0B-6639EDCEF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905000"/>
            <a:ext cx="2447925" cy="1866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2F23F0-7FFF-42C0-AD7E-432D4E6D7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634" y="3954462"/>
            <a:ext cx="2428875" cy="18764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0823" y="1396289"/>
            <a:ext cx="479032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</a:rPr>
              <a:t>susceptible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4156" y="2871982"/>
            <a:ext cx="4786993" cy="3181684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open to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easily influenced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lacking in resistance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vulnerable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--------------------------------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resistant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immune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1445B8C-D724-4F73-AB77-3CCE4E822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20963"/>
            <a:ext cx="3493009" cy="6816065"/>
          </a:xfrm>
          <a:prstGeom prst="rect">
            <a:avLst/>
          </a:prstGeom>
          <a:solidFill>
            <a:schemeClr val="bg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Content Placeholder 1" descr="A picture containing indoor, person, sitting&#10;&#10;Description generated with high confidenc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11" y="732288"/>
            <a:ext cx="2997290" cy="2000691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9905336-A7CD-4C75-9E77-C704674F4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10" y="3429000"/>
            <a:ext cx="1198092" cy="0"/>
          </a:xfrm>
          <a:prstGeom prst="line">
            <a:avLst/>
          </a:prstGeom>
          <a:ln w="508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1FD9D55-F411-4000-84E7-09408E68F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11" y="4065060"/>
            <a:ext cx="2997290" cy="212058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/>
              <a:t>bovine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resembling a cow </a:t>
            </a:r>
          </a:p>
          <a:p>
            <a:pPr eaLnBrk="1" hangingPunct="1"/>
            <a:r>
              <a:rPr lang="en-US" altLang="en-US" sz="2800"/>
              <a:t>sluggish</a:t>
            </a:r>
          </a:p>
          <a:p>
            <a:pPr eaLnBrk="1" hangingPunct="1"/>
            <a:r>
              <a:rPr lang="en-US" altLang="en-US" sz="2800"/>
              <a:t>unresponsive</a:t>
            </a:r>
          </a:p>
          <a:p>
            <a:pPr eaLnBrk="1" hangingPunct="1"/>
            <a:r>
              <a:rPr lang="en-US" altLang="en-US" sz="2800"/>
              <a:t>dull</a:t>
            </a:r>
          </a:p>
          <a:p>
            <a:pPr eaLnBrk="1" hangingPunct="1"/>
            <a:r>
              <a:rPr lang="en-US" altLang="en-US" sz="2800"/>
              <a:t>slow</a:t>
            </a:r>
          </a:p>
          <a:p>
            <a:pPr eaLnBrk="1" hangingPunct="1"/>
            <a:r>
              <a:rPr lang="en-US" altLang="en-US" sz="2800"/>
              <a:t>stupid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--------------------------------</a:t>
            </a:r>
          </a:p>
          <a:p>
            <a:pPr eaLnBrk="1" hangingPunct="1"/>
            <a:r>
              <a:rPr lang="en-US" altLang="en-US" sz="2400"/>
              <a:t>sharp, keen, quick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4101" name="Picture 9" descr="Cow-Bovine-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39624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article-1250962-084A3199000005DC-191_468x2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9624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/>
              <a:t>consternation</a:t>
            </a:r>
          </a:p>
        </p:txBody>
      </p:sp>
      <p:pic>
        <p:nvPicPr>
          <p:cNvPr id="5123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975" y="1752600"/>
            <a:ext cx="3997325" cy="3200400"/>
          </a:xfrm>
        </p:spPr>
      </p:pic>
      <p:sp>
        <p:nvSpPr>
          <p:cNvPr id="512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dismay</a:t>
            </a:r>
          </a:p>
          <a:p>
            <a:pPr eaLnBrk="1" hangingPunct="1"/>
            <a:r>
              <a:rPr lang="en-US" altLang="en-US" sz="2800"/>
              <a:t>confusion</a:t>
            </a:r>
          </a:p>
          <a:p>
            <a:pPr eaLnBrk="1" hangingPunct="1"/>
            <a:r>
              <a:rPr lang="en-US" altLang="en-US" sz="2800"/>
              <a:t>Bewilderment</a:t>
            </a:r>
          </a:p>
          <a:p>
            <a:pPr eaLnBrk="1" hangingPunct="1"/>
            <a:r>
              <a:rPr lang="en-US" altLang="en-US" sz="2800"/>
              <a:t>Shock, amazement</a:t>
            </a:r>
          </a:p>
          <a:p>
            <a:pPr eaLnBrk="1" hangingPunct="1"/>
            <a:r>
              <a:rPr lang="en-US" altLang="en-US" sz="2800"/>
              <a:t>-----------------------------</a:t>
            </a:r>
          </a:p>
          <a:p>
            <a:pPr eaLnBrk="1" hangingPunct="1"/>
            <a:r>
              <a:rPr lang="en-US" altLang="en-US" sz="2400"/>
              <a:t>calm</a:t>
            </a:r>
          </a:p>
          <a:p>
            <a:pPr eaLnBrk="1" hangingPunct="1"/>
            <a:r>
              <a:rPr lang="en-US" altLang="en-US" sz="2400"/>
              <a:t>composure</a:t>
            </a:r>
          </a:p>
          <a:p>
            <a:pPr eaLnBrk="1" hangingPunct="1"/>
            <a:r>
              <a:rPr lang="en-US" altLang="en-US" sz="2400"/>
              <a:t>aplomb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/>
              <a:t>corpulent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fat</a:t>
            </a:r>
          </a:p>
          <a:p>
            <a:pPr eaLnBrk="1" hangingPunct="1"/>
            <a:r>
              <a:rPr lang="en-US" altLang="en-US" sz="2800"/>
              <a:t>having a large, bulky body</a:t>
            </a:r>
          </a:p>
          <a:p>
            <a:pPr eaLnBrk="1" hangingPunct="1"/>
            <a:r>
              <a:rPr lang="en-US" altLang="en-US" sz="2800"/>
              <a:t>overweight</a:t>
            </a:r>
          </a:p>
          <a:p>
            <a:pPr eaLnBrk="1" hangingPunct="1"/>
            <a:r>
              <a:rPr lang="en-US" altLang="en-US" sz="2800"/>
              <a:t>Obese, stout, portly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--------------------------------</a:t>
            </a:r>
          </a:p>
          <a:p>
            <a:pPr eaLnBrk="1" hangingPunct="1"/>
            <a:r>
              <a:rPr lang="en-US" altLang="en-US" sz="2400"/>
              <a:t>Slender, lean, spare</a:t>
            </a:r>
          </a:p>
          <a:p>
            <a:pPr eaLnBrk="1" hangingPunct="1"/>
            <a:r>
              <a:rPr lang="en-US" altLang="en-US" sz="2400"/>
              <a:t>Emaciated, gaunt</a:t>
            </a:r>
          </a:p>
        </p:txBody>
      </p:sp>
      <p:pic>
        <p:nvPicPr>
          <p:cNvPr id="6149" name="Picture 9" descr="asashoryu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grabar_corpulent_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4196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3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73321" y="1053711"/>
            <a:ext cx="4229246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rgbClr val="FFFFFF"/>
                </a:solidFill>
              </a:rPr>
              <a:t>disavow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F7C379B-7123-4A7E-A43F-F6ACC63B0F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2255" y="478232"/>
            <a:ext cx="2385366" cy="2789902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7" descr="political-pictures-joe-biden-make-gaf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4" y="4105272"/>
            <a:ext cx="2747048" cy="175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73321" y="2799889"/>
            <a:ext cx="4310390" cy="29875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>
                <a:solidFill>
                  <a:srgbClr val="FFFFFF"/>
                </a:solidFill>
              </a:rPr>
              <a:t>to deny responsibility for 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>
                <a:solidFill>
                  <a:srgbClr val="FFFFFF"/>
                </a:solidFill>
              </a:rPr>
              <a:t>to deny connection with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>
                <a:solidFill>
                  <a:srgbClr val="FFFFFF"/>
                </a:solidFill>
              </a:rPr>
              <a:t>disclaim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>
                <a:solidFill>
                  <a:srgbClr val="FFFFFF"/>
                </a:solidFill>
              </a:rPr>
              <a:t>retract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>
                <a:solidFill>
                  <a:srgbClr val="FFFFFF"/>
                </a:solidFill>
              </a:rPr>
              <a:t>--------------------------------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>
                <a:solidFill>
                  <a:srgbClr val="FFFFFF"/>
                </a:solidFill>
              </a:rPr>
              <a:t>Acknowledge, certify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>
                <a:solidFill>
                  <a:srgbClr val="FFFFFF"/>
                </a:solidFill>
              </a:rPr>
              <a:t>Admit, grant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/>
              <a:t>dispassionate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impartial</a:t>
            </a:r>
          </a:p>
          <a:p>
            <a:pPr eaLnBrk="1" hangingPunct="1"/>
            <a:r>
              <a:rPr lang="en-US" altLang="en-US" sz="2800"/>
              <a:t>free from emotion</a:t>
            </a:r>
          </a:p>
          <a:p>
            <a:pPr eaLnBrk="1" hangingPunct="1"/>
            <a:r>
              <a:rPr lang="en-US" altLang="en-US" sz="2800"/>
              <a:t>unbiased</a:t>
            </a:r>
          </a:p>
          <a:p>
            <a:pPr eaLnBrk="1" hangingPunct="1"/>
            <a:r>
              <a:rPr lang="en-US" altLang="en-US" sz="2800"/>
              <a:t>cool</a:t>
            </a:r>
          </a:p>
          <a:p>
            <a:pPr eaLnBrk="1" hangingPunct="1"/>
            <a:r>
              <a:rPr lang="en-US" altLang="en-US" sz="2800"/>
              <a:t>Detached, disinterested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--------------------------------</a:t>
            </a:r>
          </a:p>
          <a:p>
            <a:pPr eaLnBrk="1" hangingPunct="1"/>
            <a:r>
              <a:rPr lang="en-US" altLang="en-US" sz="2400"/>
              <a:t>Committed, engaged</a:t>
            </a:r>
          </a:p>
          <a:p>
            <a:pPr eaLnBrk="1" hangingPunct="1"/>
            <a:r>
              <a:rPr lang="en-US" altLang="en-US" sz="2400"/>
              <a:t>partial</a:t>
            </a:r>
          </a:p>
          <a:p>
            <a:pPr eaLnBrk="1" hangingPunct="1"/>
            <a:r>
              <a:rPr lang="en-US" altLang="en-US" sz="2400"/>
              <a:t>biased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8197" name="Picture 8" descr="bored-baby-12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39370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/>
              <a:t>dissension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disagreement</a:t>
            </a:r>
          </a:p>
          <a:p>
            <a:pPr eaLnBrk="1" hangingPunct="1"/>
            <a:r>
              <a:rPr lang="en-US" altLang="en-US" sz="2800"/>
              <a:t>sharp difference of opinion</a:t>
            </a:r>
          </a:p>
          <a:p>
            <a:pPr eaLnBrk="1" hangingPunct="1"/>
            <a:r>
              <a:rPr lang="en-US" altLang="en-US" sz="2800"/>
              <a:t>Strife, discord</a:t>
            </a:r>
          </a:p>
          <a:p>
            <a:pPr eaLnBrk="1" hangingPunct="1"/>
            <a:r>
              <a:rPr lang="en-US" altLang="en-US" sz="2800"/>
              <a:t>contention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--------------------------------</a:t>
            </a:r>
          </a:p>
          <a:p>
            <a:pPr eaLnBrk="1" hangingPunct="1"/>
            <a:r>
              <a:rPr lang="en-US" altLang="en-US" sz="2400"/>
              <a:t>agreement</a:t>
            </a:r>
          </a:p>
          <a:p>
            <a:pPr eaLnBrk="1" hangingPunct="1"/>
            <a:r>
              <a:rPr lang="en-US" altLang="en-US" sz="2400"/>
              <a:t>harmony</a:t>
            </a:r>
          </a:p>
          <a:p>
            <a:pPr eaLnBrk="1" hangingPunct="1"/>
            <a:r>
              <a:rPr lang="en-US" altLang="en-US" sz="2400"/>
              <a:t>accord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9221" name="Picture 7" descr="6CB3B-disse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20478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3472847527_7cde777b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0767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/>
              <a:t>dissipate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to cause to disappear</a:t>
            </a:r>
          </a:p>
          <a:p>
            <a:pPr eaLnBrk="1" hangingPunct="1"/>
            <a:r>
              <a:rPr lang="en-US" altLang="en-US" sz="2800"/>
              <a:t>to spend foolishly</a:t>
            </a:r>
          </a:p>
          <a:p>
            <a:pPr eaLnBrk="1" hangingPunct="1"/>
            <a:r>
              <a:rPr lang="en-US" altLang="en-US" sz="2800"/>
              <a:t>to squander</a:t>
            </a:r>
          </a:p>
          <a:p>
            <a:pPr eaLnBrk="1" hangingPunct="1"/>
            <a:r>
              <a:rPr lang="en-US" altLang="en-US" sz="2800"/>
              <a:t>to waste, disperse, strew, diffuse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--------------------------------</a:t>
            </a:r>
          </a:p>
          <a:p>
            <a:pPr eaLnBrk="1" hangingPunct="1"/>
            <a:r>
              <a:rPr lang="en-US" altLang="en-US" sz="2800"/>
              <a:t>Conserve, gather, collect, husband</a:t>
            </a:r>
          </a:p>
        </p:txBody>
      </p:sp>
      <p:pic>
        <p:nvPicPr>
          <p:cNvPr id="10245" name="Picture 7" descr="Test%20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19907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0511-0809-0702-1543_Man_With_Empty_Pockets_Clipart_clipart_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198437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358</Words>
  <Application>Microsoft Office PowerPoint</Application>
  <PresentationFormat>On-screen Show (4:3)</PresentationFormat>
  <Paragraphs>155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Default Design</vt:lpstr>
      <vt:lpstr>Vocabulary </vt:lpstr>
      <vt:lpstr>acrimonious</vt:lpstr>
      <vt:lpstr>bovine</vt:lpstr>
      <vt:lpstr>consternation</vt:lpstr>
      <vt:lpstr>corpulent</vt:lpstr>
      <vt:lpstr>disavow</vt:lpstr>
      <vt:lpstr>dispassionate</vt:lpstr>
      <vt:lpstr>dissension</vt:lpstr>
      <vt:lpstr>dissipate</vt:lpstr>
      <vt:lpstr>expurgate</vt:lpstr>
      <vt:lpstr>gauntlet</vt:lpstr>
      <vt:lpstr>hypothetical</vt:lpstr>
      <vt:lpstr>ignoble</vt:lpstr>
      <vt:lpstr>impugn</vt:lpstr>
      <vt:lpstr>intemperate</vt:lpstr>
      <vt:lpstr>odium</vt:lpstr>
      <vt:lpstr>perfidy</vt:lpstr>
      <vt:lpstr>relegate</vt:lpstr>
      <vt:lpstr>squeamish</vt:lpstr>
      <vt:lpstr>subservient</vt:lpstr>
      <vt:lpstr>susceptible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</dc:title>
  <dc:creator>Sylvia Spruill</dc:creator>
  <cp:lastModifiedBy>Katherine Curran</cp:lastModifiedBy>
  <cp:revision>2</cp:revision>
  <dcterms:created xsi:type="dcterms:W3CDTF">2019-03-04T17:38:22Z</dcterms:created>
  <dcterms:modified xsi:type="dcterms:W3CDTF">2019-10-22T02:14:28Z</dcterms:modified>
</cp:coreProperties>
</file>