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E28844-D1F1-63AC-FD78-6D445316795A}" v="8" dt="2019-09-10T13:12:53.7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B8BED6-7903-473E-9B37-582E306581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524612-7B8D-4686-A82D-38B63EBF5B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9EE421D-D37E-4302-85D8-1427C0ABF101}" type="datetimeFigureOut">
              <a:rPr lang="en-US"/>
              <a:pPr>
                <a:defRPr/>
              </a:pPr>
              <a:t>9/10/2019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7E09E11-668B-4C32-A516-C71BE01224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7A36D2C-8826-4077-8BC7-44A17A25C3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F2F79-2768-4AEC-B1F1-919BB84C9D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DE711A-2A13-4744-85FB-ECE5663352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2472DE3-916D-4989-8EBA-7CA6E5B71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2D3A828-E929-49C0-B3E4-3D43DE0EFE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E0CF5CD7-C1F4-4421-9809-C920A16179C1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03126B4-3B9B-4D13-BD4A-6D03F8FD4E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AF6BF690-6B85-4E0B-9007-83B8295A626F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27F5F1D-4C50-4EC9-90ED-C35EDE8804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D9DBAF7C-9499-47F6-8F1C-230B3FDFAEC1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9B8B331F-1CD1-4C9E-A766-E853F6CD9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00F27EDD-AAAE-4409-A915-199D809B4A7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92C879E9-9916-46C8-BE51-765210C629D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21454041-5EB2-45DE-A339-27F489B978A5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F41549CF-A84E-4167-9A46-677F4874AF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FA5DDAE3-6AD9-4845-BB38-35B22825E809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68ED8C4D-72C2-4027-9018-4C35AD90B2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3211F996-A721-4DC7-B232-4653DBC788EA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A1A8A47E-EFBF-4092-AF97-1F0742543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689EE2FA-EB73-480E-96E3-148128A79C36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6782B6A-D9F8-4D65-B884-9BC53E0E20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E4E5933-2BA0-4780-93FB-46E13AE6A752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393ADC84-7411-4DB8-A621-A47E259236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73F6C759-D03A-4C34-BB66-BF6676D7867C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5DD10992-E1DE-48B0-BA2E-CE38684C296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3E96D67B-A78F-4B75-B031-7BF354C57135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EDECA5E-D744-481B-9A95-E5386DB56E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7932BC44-BA01-4B18-AAAA-A6A26677902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DA16A9A6-B133-4F70-89D5-2B79395551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6564D251-B209-4C58-A1F0-C49EF4E93A58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1322BAA3-C263-4F53-96DB-C679F859C8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B8A899D2-CC7F-4995-BA11-2364A11D9E91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093D64F3-467A-455F-83C8-39C131204C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910B5EAE-2993-43BB-87CD-03F8C4B59B34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C3F6E800-749F-44D7-8939-1EA476FB2A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59223552-47DD-4905-97B9-389EA3EFCC9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5B514DE-C10A-4FB2-9693-DA636BA8F16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B38D8C54-157A-4147-98D1-B12E3BDD765A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CA146CA5-606C-4396-A20D-31FE22F890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91A04518-838E-436F-B918-7AD9472B96A5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A1F3753-7B12-45CF-93AF-320697878B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7F3DF8E-77DF-4EDA-BAC9-54A62ACB19A6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C4A13AFE-6423-4913-807B-C66E55C544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C072775A-70AB-44A4-A8D6-0AD0BB8BA62B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5AD4AD58-F035-4C12-8901-71078185579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6F254C53-E3F4-4E6E-B98D-644D257AE2A2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0CCA203A-1862-4A6C-A2BC-FB7EBB07A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9565D90C-D360-401F-8008-FB9D49774C8B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3E66EA6B-DFB4-4392-93D9-565465BBD1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EC4F5CB-136B-4107-B34B-33786D6E465A}"/>
              </a:ext>
            </a:extLst>
          </p:cNvPr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A611B12-AA96-454B-B89F-B63918AF73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fld id="{C9936B2A-BE83-47D8-B1E1-C19A3DA96D1D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B76DB5-C9F5-4414-B9D7-412E068B5B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BDA8AE-7112-4607-B9B0-FB76FF4BA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EDADEA-7B31-4E1D-8FE0-A4E518076A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6E93B-A371-415E-B910-6665BA4FE2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2234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648FCE-DC3E-4B46-B366-6AD2A8B2E9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C06A49E-46BD-4B17-B745-C6CA69B59B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B80CB2-386D-4AE0-B255-8BF5136186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A402C-ADB4-4E25-A1EC-4F07611A85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721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9BA3CA-0C33-477F-92DE-905160397F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26D96F-34AB-418B-8A57-4C21EDB27F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1ABC4A-8051-4842-AA97-4FB1D130A2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EAE33-6A7D-4B5A-A07C-3745CFDD8B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956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D3DA080-2F92-4D60-B66B-EA5CC1F540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D79771C-50E8-43FA-9F9D-F74B4AF061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877803C-DB4C-4D5C-A969-0057997B44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CD35B-3BCC-4CCB-A027-1115A4AA2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3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1F0D54-7730-4AC6-BC06-32BFE1465F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CBECD8-1FBE-4A1C-988A-95F6A0BFBD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AFC0FB-FFF5-4B8B-8893-6E6C3495F2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CBD0E-A372-4EBD-A883-A89823B514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55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BAA758-3311-4B42-BB77-21EFDE08DE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C134E4-882B-4540-AA32-4F32D2F253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ADFF6A-1E6B-4A37-9533-553B0F8B17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7F13A-F0BF-4594-BBCB-164D0CDBD6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287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A5173CB-2F89-4C5A-8F0F-7420B67E9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FDFC8B6-1564-406E-ACE0-AC9291B56B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0DF51F8-9787-4006-B135-988EB114E2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7E433-F420-4A4B-818D-1BC021E746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76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4E08C96-FA45-4967-BF8D-71AA9729FA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5D7D62-EDB2-4533-A175-9020A9EF9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29E0A96-DDCF-435A-8150-FD715BCFEE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E0B74-3D17-487F-A425-080ADF7933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61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F53F39-6DE5-4576-A3F9-C2B6726FE3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3985078-3F61-4A40-86DD-795DCBABD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3CFDCE-7B1E-4E63-8D45-1952F69D2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B51046-812F-4A7F-98D2-8AC2C8E67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7267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CCB141-7548-4F1B-9E6A-E55DF9A806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31D187-5BD3-4EF2-88BC-535AC8E8FE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E21A3D-BCCF-42BF-80D1-D1DCE3F78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E57E6-63D6-417A-908F-B5995161E6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98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CEA4B6-33D7-4A4F-8077-FA8CF3E9CB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EB5E3F-4B7B-4A42-BCA9-0013AC42A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F006A5-E534-4BA1-AD0A-F8A1894B6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74EF1-9EAA-4EF7-9582-3F9DDECCC3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691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4776"/>
            </a:gs>
            <a:gs pos="100000">
              <a:srgbClr val="6699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CC238FB-4B0A-4438-9557-552546CF1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1019EC-754F-4E29-BFC7-76847528D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06F94AE-EA1E-4589-8659-366473EE052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CDD1DF7-2C81-49BD-A740-D8D82D5736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14C7566-F400-44B2-8794-C40EC475A7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CAED0FB-51CC-460D-BFFB-4F485F01EF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EDA2907-C63D-4409-95D0-020134CF37D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Vocabulary Unit 7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AB5AC94-54A4-4FF9-A9A4-FEE823CFC3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Level F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C85A9BB-6DD1-417D-92F4-0E92827C40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Grandiose</a:t>
            </a: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57121B7E-931E-4783-A905-36213529CB4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(adj.)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grand in an impressive or stately way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marked by pompous affectation or grandeur, absurdly exaggerated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Synonym:  Majestic, bombastic, highfalutin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accent1">
                    <a:lumMod val="75000"/>
                  </a:schemeClr>
                </a:solidFill>
              </a:rPr>
              <a:t>Ant: Simple, Modest, Humble</a:t>
            </a:r>
          </a:p>
        </p:txBody>
      </p:sp>
      <p:pic>
        <p:nvPicPr>
          <p:cNvPr id="12292" name="Picture 7" descr="Julie&amp;CalebMansion(400)">
            <a:extLst>
              <a:ext uri="{FF2B5EF4-FFF2-40B4-BE49-F238E27FC236}">
                <a16:creationId xmlns:a16="http://schemas.microsoft.com/office/drawing/2014/main" id="{1A6B134E-995D-492B-ABE0-C33BA17EC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38100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45B76F4-ED01-4811-B6AE-59657B2A40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Inconsequential</a:t>
            </a:r>
          </a:p>
        </p:txBody>
      </p:sp>
      <p:sp>
        <p:nvSpPr>
          <p:cNvPr id="14339" name="Rectangle 4">
            <a:extLst>
              <a:ext uri="{FF2B5EF4-FFF2-40B4-BE49-F238E27FC236}">
                <a16:creationId xmlns:a16="http://schemas.microsoft.com/office/drawing/2014/main" id="{BA6B7AD4-4B79-4029-999B-D3628AA634B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(adj.)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Trifling, unimportant</a:t>
            </a:r>
          </a:p>
        </p:txBody>
      </p:sp>
      <p:pic>
        <p:nvPicPr>
          <p:cNvPr id="14340" name="Picture 7" descr="495703810_7bbdded298">
            <a:extLst>
              <a:ext uri="{FF2B5EF4-FFF2-40B4-BE49-F238E27FC236}">
                <a16:creationId xmlns:a16="http://schemas.microsoft.com/office/drawing/2014/main" id="{BCD8FECE-70CC-4952-8975-FCC63A10A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43300" cy="286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FD2D0C-657A-4A6A-AB81-A53416738047}"/>
              </a:ext>
            </a:extLst>
          </p:cNvPr>
          <p:cNvSpPr txBox="1"/>
          <p:nvPr/>
        </p:nvSpPr>
        <p:spPr>
          <a:xfrm>
            <a:off x="4800600" y="5257800"/>
            <a:ext cx="35052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Synonym: trivial, negligible, paltry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Antonym: important, essential, crucial</a:t>
            </a:r>
          </a:p>
        </p:txBody>
      </p:sp>
      <p:pic>
        <p:nvPicPr>
          <p:cNvPr id="14342" name="Picture 10" descr="http://lincolnpennies.net/wp-content/uploads/2009/08/lincoln_penny_obverse1.jpg">
            <a:extLst>
              <a:ext uri="{FF2B5EF4-FFF2-40B4-BE49-F238E27FC236}">
                <a16:creationId xmlns:a16="http://schemas.microsoft.com/office/drawing/2014/main" id="{EBC9C436-32B1-4FC6-8EE4-13C5FBF4A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3359150"/>
            <a:ext cx="281622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DD514677-2B98-49B1-8FD5-55CC83837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Infraction</a:t>
            </a:r>
          </a:p>
        </p:txBody>
      </p:sp>
      <p:sp>
        <p:nvSpPr>
          <p:cNvPr id="16387" name="Rectangle 5">
            <a:extLst>
              <a:ext uri="{FF2B5EF4-FFF2-40B4-BE49-F238E27FC236}">
                <a16:creationId xmlns:a16="http://schemas.microsoft.com/office/drawing/2014/main" id="{DC98E792-D1D2-43DF-B9A9-6D20B5976EA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(n.)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a breaking of a law or obligation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altLang="en-US" b="1" u="sng" dirty="0">
                <a:solidFill>
                  <a:schemeClr val="bg1"/>
                </a:solidFill>
              </a:rPr>
              <a:t>Synonyms</a:t>
            </a:r>
            <a:r>
              <a:rPr lang="en-US" altLang="en-US" dirty="0">
                <a:solidFill>
                  <a:schemeClr val="bg1"/>
                </a:solidFill>
              </a:rPr>
              <a:t>: violation, transgression, offense</a:t>
            </a: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16388" name="Picture 7" descr="SuperStock_1598R-248402">
            <a:extLst>
              <a:ext uri="{FF2B5EF4-FFF2-40B4-BE49-F238E27FC236}">
                <a16:creationId xmlns:a16="http://schemas.microsoft.com/office/drawing/2014/main" id="{142767C2-4388-43BD-8212-7C47DEE54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42672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8649312D-BF11-415D-BF3E-B7484183A1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Mitigate</a:t>
            </a:r>
          </a:p>
        </p:txBody>
      </p:sp>
      <p:sp>
        <p:nvSpPr>
          <p:cNvPr id="18435" name="Rectangle 5">
            <a:extLst>
              <a:ext uri="{FF2B5EF4-FFF2-40B4-BE49-F238E27FC236}">
                <a16:creationId xmlns:a16="http://schemas.microsoft.com/office/drawing/2014/main" id="{31FA8CD4-82A5-4704-937A-678877BE97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(v.)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To make milder or softer, to moderate in force or intensity</a:t>
            </a:r>
          </a:p>
          <a:p>
            <a:pPr eaLnBrk="1" hangingPunct="1"/>
            <a:r>
              <a:rPr lang="en-US" altLang="en-US" b="1" u="sng">
                <a:solidFill>
                  <a:schemeClr val="bg1"/>
                </a:solidFill>
              </a:rPr>
              <a:t>Synonyms</a:t>
            </a:r>
            <a:r>
              <a:rPr lang="en-US" altLang="en-US">
                <a:solidFill>
                  <a:schemeClr val="bg1"/>
                </a:solidFill>
              </a:rPr>
              <a:t>: lessen, relieve, alleviate</a:t>
            </a:r>
          </a:p>
          <a:p>
            <a:pPr eaLnBrk="1" hangingPunct="1"/>
            <a:r>
              <a:rPr lang="en-US" altLang="en-US" b="1" u="sng">
                <a:solidFill>
                  <a:schemeClr val="bg1"/>
                </a:solidFill>
              </a:rPr>
              <a:t>Antonyms</a:t>
            </a:r>
            <a:r>
              <a:rPr lang="en-US" altLang="en-US">
                <a:solidFill>
                  <a:schemeClr val="bg1"/>
                </a:solidFill>
              </a:rPr>
              <a:t>: aggravate, intensify, irritate, exacerbate</a:t>
            </a:r>
          </a:p>
        </p:txBody>
      </p:sp>
      <p:pic>
        <p:nvPicPr>
          <p:cNvPr id="18436" name="Picture 8" descr="feverfemale">
            <a:extLst>
              <a:ext uri="{FF2B5EF4-FFF2-40B4-BE49-F238E27FC236}">
                <a16:creationId xmlns:a16="http://schemas.microsoft.com/office/drawing/2014/main" id="{71C8810B-A263-45BF-B330-6EF4671F0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00200"/>
            <a:ext cx="3505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>
            <a:extLst>
              <a:ext uri="{FF2B5EF4-FFF2-40B4-BE49-F238E27FC236}">
                <a16:creationId xmlns:a16="http://schemas.microsoft.com/office/drawing/2014/main" id="{9BD7A99D-5E3F-43A3-9151-9D3266A03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762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F7579195-5199-439F-A10B-9DD0FDABDA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Pillage</a:t>
            </a: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C9C21C39-0E7B-4729-918D-27AF1705A6C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(v.)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to rob of goods by open force (as in war), plunder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(n.)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the act of looting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Booty</a:t>
            </a:r>
          </a:p>
          <a:p>
            <a:pPr eaLnBrk="1" hangingPunct="1"/>
            <a:r>
              <a:rPr lang="en-US" altLang="en-US" b="1" u="sng">
                <a:solidFill>
                  <a:schemeClr val="bg1"/>
                </a:solidFill>
              </a:rPr>
              <a:t>Synonyms</a:t>
            </a:r>
            <a:r>
              <a:rPr lang="en-US" altLang="en-US">
                <a:solidFill>
                  <a:schemeClr val="bg1"/>
                </a:solidFill>
              </a:rPr>
              <a:t>: (v) ravage, sack, loot; (n) booty</a:t>
            </a:r>
          </a:p>
        </p:txBody>
      </p:sp>
      <p:pic>
        <p:nvPicPr>
          <p:cNvPr id="20484" name="Picture 5">
            <a:extLst>
              <a:ext uri="{FF2B5EF4-FFF2-40B4-BE49-F238E27FC236}">
                <a16:creationId xmlns:a16="http://schemas.microsoft.com/office/drawing/2014/main" id="{FCE62B06-792D-4D7F-8B21-7D1C71AD0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2575"/>
            <a:ext cx="3529013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>
            <a:extLst>
              <a:ext uri="{FF2B5EF4-FFF2-40B4-BE49-F238E27FC236}">
                <a16:creationId xmlns:a16="http://schemas.microsoft.com/office/drawing/2014/main" id="{DAF36B1B-BD89-42D4-8027-477B2A250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Prate</a:t>
            </a: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64DA865E-EBBA-4870-BE04-6854BCDE3A2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(v.)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to talk a great deal in a foolish or aimless fashion</a:t>
            </a:r>
          </a:p>
          <a:p>
            <a:pPr eaLnBrk="1" hangingPunct="1"/>
            <a:r>
              <a:rPr lang="en-US" altLang="en-US" b="1" u="sng">
                <a:solidFill>
                  <a:schemeClr val="bg1"/>
                </a:solidFill>
              </a:rPr>
              <a:t>Synonyms</a:t>
            </a:r>
            <a:r>
              <a:rPr lang="en-US" altLang="en-US">
                <a:solidFill>
                  <a:schemeClr val="bg1"/>
                </a:solidFill>
              </a:rPr>
              <a:t>: prattle, blab, palaver</a:t>
            </a:r>
          </a:p>
          <a:p>
            <a:pPr eaLnBrk="1" hangingPunct="1"/>
            <a:r>
              <a:rPr lang="en-US" altLang="en-US" b="1" u="sng">
                <a:solidFill>
                  <a:schemeClr val="bg1"/>
                </a:solidFill>
              </a:rPr>
              <a:t>Antonyms</a:t>
            </a:r>
            <a:r>
              <a:rPr lang="en-US" altLang="en-US">
                <a:solidFill>
                  <a:schemeClr val="bg1"/>
                </a:solidFill>
              </a:rPr>
              <a:t>: come to the point</a:t>
            </a:r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13431EC3-3B8B-4D13-B7AA-AEC5063DB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988" y="274638"/>
            <a:ext cx="22098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7" descr="http://thinktheology.org/wp-content/uploads/2011/12/talk_too_much.jpg">
            <a:extLst>
              <a:ext uri="{FF2B5EF4-FFF2-40B4-BE49-F238E27FC236}">
                <a16:creationId xmlns:a16="http://schemas.microsoft.com/office/drawing/2014/main" id="{EBB9D0BD-6BD4-440E-A4C9-253E4AD43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42862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8D95DEC7-208B-4FFA-8D90-1162DDA214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				Punctilious</a:t>
            </a:r>
          </a:p>
        </p:txBody>
      </p:sp>
      <p:sp>
        <p:nvSpPr>
          <p:cNvPr id="24579" name="Rectangle 5">
            <a:extLst>
              <a:ext uri="{FF2B5EF4-FFF2-40B4-BE49-F238E27FC236}">
                <a16:creationId xmlns:a16="http://schemas.microsoft.com/office/drawing/2014/main" id="{DBD57CF7-4A13-4F74-B246-28A145F5106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(adj.)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Very careful and exact, attentive to fine points of etiquette or propriety</a:t>
            </a:r>
          </a:p>
          <a:p>
            <a:pPr eaLnBrk="1" hangingPunct="1"/>
            <a:r>
              <a:rPr lang="en-US" altLang="en-US" b="1" u="sng">
                <a:solidFill>
                  <a:schemeClr val="bg1"/>
                </a:solidFill>
              </a:rPr>
              <a:t>Synonyms</a:t>
            </a:r>
            <a:r>
              <a:rPr lang="en-US" altLang="en-US">
                <a:solidFill>
                  <a:schemeClr val="bg1"/>
                </a:solidFill>
              </a:rPr>
              <a:t>: precise, scrupulous</a:t>
            </a:r>
          </a:p>
          <a:p>
            <a:pPr eaLnBrk="1" hangingPunct="1"/>
            <a:r>
              <a:rPr lang="en-US" altLang="en-US" b="1" u="sng">
                <a:solidFill>
                  <a:schemeClr val="bg1"/>
                </a:solidFill>
              </a:rPr>
              <a:t>Antonyms</a:t>
            </a:r>
            <a:r>
              <a:rPr lang="en-US" altLang="en-US">
                <a:solidFill>
                  <a:schemeClr val="bg1"/>
                </a:solidFill>
              </a:rPr>
              <a:t>: careless, perfunctory</a:t>
            </a:r>
          </a:p>
        </p:txBody>
      </p:sp>
      <p:pic>
        <p:nvPicPr>
          <p:cNvPr id="24580" name="Picture 9" descr="queen-mary-2-queens-grill-place-setting">
            <a:extLst>
              <a:ext uri="{FF2B5EF4-FFF2-40B4-BE49-F238E27FC236}">
                <a16:creationId xmlns:a16="http://schemas.microsoft.com/office/drawing/2014/main" id="{1231ADED-B248-4273-8765-FE38F014F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4038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AF820DD9-9F10-408D-9833-8A8E2ABD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14875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39091393-9264-4FEF-8B9D-1F9B1CD629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Redoubtable</a:t>
            </a:r>
          </a:p>
        </p:txBody>
      </p:sp>
      <p:sp>
        <p:nvSpPr>
          <p:cNvPr id="26627" name="Rectangle 4">
            <a:extLst>
              <a:ext uri="{FF2B5EF4-FFF2-40B4-BE49-F238E27FC236}">
                <a16:creationId xmlns:a16="http://schemas.microsoft.com/office/drawing/2014/main" id="{3AF94C7A-F62E-48AC-ACF4-A9DDA60A823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(adj.)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Inspiring fear or awe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Illustrious, eminent</a:t>
            </a:r>
          </a:p>
          <a:p>
            <a:pPr eaLnBrk="1" hangingPunct="1"/>
            <a:r>
              <a:rPr lang="en-US" altLang="en-US" b="1" u="sng">
                <a:solidFill>
                  <a:schemeClr val="bg1"/>
                </a:solidFill>
              </a:rPr>
              <a:t>Synonyms</a:t>
            </a:r>
            <a:r>
              <a:rPr lang="en-US" altLang="en-US">
                <a:solidFill>
                  <a:schemeClr val="bg1"/>
                </a:solidFill>
              </a:rPr>
              <a:t>: formidable, august</a:t>
            </a:r>
          </a:p>
          <a:p>
            <a:pPr eaLnBrk="1" hangingPunct="1"/>
            <a:r>
              <a:rPr lang="en-US" altLang="en-US" b="1" u="sng">
                <a:solidFill>
                  <a:schemeClr val="bg1"/>
                </a:solidFill>
              </a:rPr>
              <a:t>Antonyms</a:t>
            </a:r>
            <a:r>
              <a:rPr lang="en-US" altLang="en-US">
                <a:solidFill>
                  <a:schemeClr val="bg1"/>
                </a:solidFill>
              </a:rPr>
              <a:t>: laughable, risible</a:t>
            </a:r>
          </a:p>
        </p:txBody>
      </p:sp>
      <p:pic>
        <p:nvPicPr>
          <p:cNvPr id="2" name="Picture 2" descr="A picture containing tree, grass, outdoor&#10;&#10;Description generated with very high confidence">
            <a:extLst>
              <a:ext uri="{FF2B5EF4-FFF2-40B4-BE49-F238E27FC236}">
                <a16:creationId xmlns:a16="http://schemas.microsoft.com/office/drawing/2014/main" id="{58E0A996-7467-498C-9C05-373BA9743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8446" y="2468249"/>
            <a:ext cx="4165365" cy="41653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51CFC71-D5D4-4B90-A387-0BB109B467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Reprove</a:t>
            </a:r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A8FBE501-0A86-4D2F-922F-BD93CC48F72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(v.)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To find fault with, scold, rebuke</a:t>
            </a:r>
          </a:p>
          <a:p>
            <a:pPr eaLnBrk="1" hangingPunct="1"/>
            <a:r>
              <a:rPr lang="en-US" altLang="en-US" b="1" u="sng">
                <a:solidFill>
                  <a:schemeClr val="bg1"/>
                </a:solidFill>
              </a:rPr>
              <a:t>Synonyms</a:t>
            </a:r>
            <a:r>
              <a:rPr lang="en-US" altLang="en-US">
                <a:solidFill>
                  <a:schemeClr val="bg1"/>
                </a:solidFill>
              </a:rPr>
              <a:t>: chastise, upbraid, reproach</a:t>
            </a:r>
          </a:p>
          <a:p>
            <a:pPr eaLnBrk="1" hangingPunct="1"/>
            <a:r>
              <a:rPr lang="en-US" altLang="en-US" b="1" u="sng">
                <a:solidFill>
                  <a:schemeClr val="bg1"/>
                </a:solidFill>
              </a:rPr>
              <a:t>Antonyms</a:t>
            </a:r>
            <a:r>
              <a:rPr lang="en-US" altLang="en-US">
                <a:solidFill>
                  <a:schemeClr val="bg1"/>
                </a:solidFill>
              </a:rPr>
              <a:t>: praise, 	commend, laud, 	pat on the back</a:t>
            </a:r>
          </a:p>
        </p:txBody>
      </p:sp>
      <p:pic>
        <p:nvPicPr>
          <p:cNvPr id="28676" name="Picture 5">
            <a:extLst>
              <a:ext uri="{FF2B5EF4-FFF2-40B4-BE49-F238E27FC236}">
                <a16:creationId xmlns:a16="http://schemas.microsoft.com/office/drawing/2014/main" id="{0975DBCC-805D-4997-8692-A4257C892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325755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7" descr="http://i.huffpost.com/gen/396352/thumbs/r-REPRIMANDING-CHILD-large570.jpg">
            <a:extLst>
              <a:ext uri="{FF2B5EF4-FFF2-40B4-BE49-F238E27FC236}">
                <a16:creationId xmlns:a16="http://schemas.microsoft.com/office/drawing/2014/main" id="{4E4E4FFD-80AF-46DF-873F-E16D64F4B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91050"/>
            <a:ext cx="542925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03820A91-CC85-48DB-9FDF-F180695518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Restitution</a:t>
            </a:r>
          </a:p>
        </p:txBody>
      </p:sp>
      <p:sp>
        <p:nvSpPr>
          <p:cNvPr id="30723" name="Rectangle 4">
            <a:extLst>
              <a:ext uri="{FF2B5EF4-FFF2-40B4-BE49-F238E27FC236}">
                <a16:creationId xmlns:a16="http://schemas.microsoft.com/office/drawing/2014/main" id="{00FAACED-8C52-4FFA-9A73-14F0ADCF1B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419600" cy="4525963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(n.)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the act of restoring someone or something to the rightful owner or to a former state or position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making good on a loss or damage</a:t>
            </a:r>
          </a:p>
          <a:p>
            <a:pPr eaLnBrk="1" hangingPunct="1"/>
            <a:r>
              <a:rPr lang="en-US" altLang="en-US" b="1" u="sng">
                <a:solidFill>
                  <a:schemeClr val="bg1"/>
                </a:solidFill>
              </a:rPr>
              <a:t>Synonyms</a:t>
            </a:r>
            <a:r>
              <a:rPr lang="en-US" altLang="en-US">
                <a:solidFill>
                  <a:schemeClr val="bg1"/>
                </a:solidFill>
              </a:rPr>
              <a:t>: reimbursement, redress, restoration</a:t>
            </a:r>
          </a:p>
        </p:txBody>
      </p:sp>
      <p:pic>
        <p:nvPicPr>
          <p:cNvPr id="30724" name="Picture 6" descr="https://whydidshedothat.files.wordpress.com/2010/08/fotolia_21133596_xs1.jpg">
            <a:extLst>
              <a:ext uri="{FF2B5EF4-FFF2-40B4-BE49-F238E27FC236}">
                <a16:creationId xmlns:a16="http://schemas.microsoft.com/office/drawing/2014/main" id="{FA93D577-DEAE-4952-A1A1-8F8939125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1417638"/>
            <a:ext cx="41576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41A422DF-5C06-4552-A8D8-59012FBB9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Austere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6BF026A0-FC2E-4AF3-BA25-8E0353ED8D9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(adj.)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severe or stern in  manner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without adornment or luxury, simple, plain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harsh or sour in flavor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Synonyms: forbidding, rigorous, puritanical, ascetic, unadorned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altLang="en-US" sz="2000" dirty="0">
                <a:solidFill>
                  <a:schemeClr val="accent1">
                    <a:lumMod val="75000"/>
                  </a:schemeClr>
                </a:solidFill>
              </a:rPr>
              <a:t>Antonyms: mild, indulgent, luxurious, flamboyant</a:t>
            </a:r>
          </a:p>
        </p:txBody>
      </p:sp>
      <p:pic>
        <p:nvPicPr>
          <p:cNvPr id="4100" name="Picture 8" descr="JailCell">
            <a:extLst>
              <a:ext uri="{FF2B5EF4-FFF2-40B4-BE49-F238E27FC236}">
                <a16:creationId xmlns:a16="http://schemas.microsoft.com/office/drawing/2014/main" id="{166BE862-546C-41E5-9967-54AFB81AE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667000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43799C9F-435A-457D-9D85-B4916FF08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2135188" cy="262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DB949EA-3F6E-4893-8E80-EE194F363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Stalwart</a:t>
            </a:r>
          </a:p>
        </p:txBody>
      </p:sp>
      <p:sp>
        <p:nvSpPr>
          <p:cNvPr id="32771" name="Rectangle 5">
            <a:extLst>
              <a:ext uri="{FF2B5EF4-FFF2-40B4-BE49-F238E27FC236}">
                <a16:creationId xmlns:a16="http://schemas.microsoft.com/office/drawing/2014/main" id="{EC864F09-9E66-4DF3-BA5D-342356C410F3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38250"/>
            <a:ext cx="40386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(adj.)</a:t>
            </a:r>
          </a:p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Strong and sturdy</a:t>
            </a:r>
          </a:p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Brave</a:t>
            </a:r>
          </a:p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Resolute</a:t>
            </a:r>
          </a:p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(n.)</a:t>
            </a:r>
          </a:p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A brave, strong person</a:t>
            </a:r>
          </a:p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A strong supporter</a:t>
            </a:r>
          </a:p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One who takes an uncompromising position</a:t>
            </a:r>
          </a:p>
          <a:p>
            <a:pPr eaLnBrk="1" hangingPunct="1"/>
            <a:r>
              <a:rPr lang="en-US" altLang="en-US" sz="2400" b="1" u="sng">
                <a:solidFill>
                  <a:schemeClr val="bg1"/>
                </a:solidFill>
              </a:rPr>
              <a:t>Synonyms</a:t>
            </a:r>
            <a:r>
              <a:rPr lang="en-US" altLang="en-US" sz="2400">
                <a:solidFill>
                  <a:schemeClr val="bg1"/>
                </a:solidFill>
              </a:rPr>
              <a:t>: sturdy, stout, intrepid, valiant; mainstay</a:t>
            </a:r>
          </a:p>
          <a:p>
            <a:pPr eaLnBrk="1" hangingPunct="1"/>
            <a:r>
              <a:rPr lang="en-US" altLang="en-US" sz="2400" b="1" u="sng">
                <a:solidFill>
                  <a:schemeClr val="bg1"/>
                </a:solidFill>
              </a:rPr>
              <a:t>Antonyms</a:t>
            </a:r>
            <a:r>
              <a:rPr lang="en-US" altLang="en-US" sz="2400">
                <a:solidFill>
                  <a:schemeClr val="bg1"/>
                </a:solidFill>
              </a:rPr>
              <a:t>: weak, inform, irresolute; vacillating</a:t>
            </a:r>
          </a:p>
        </p:txBody>
      </p:sp>
      <p:pic>
        <p:nvPicPr>
          <p:cNvPr id="32772" name="Picture 7" descr="https://wilybadger.files.wordpress.com/2011/08/superman_christopher_reeve-1r6xxlg.jpg">
            <a:extLst>
              <a:ext uri="{FF2B5EF4-FFF2-40B4-BE49-F238E27FC236}">
                <a16:creationId xmlns:a16="http://schemas.microsoft.com/office/drawing/2014/main" id="{D7A7E6D0-97CD-4205-9CA9-044283B20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37306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049946C9-3780-4FB5-A88C-BA8B909DB2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Vulnerable</a:t>
            </a: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03FEB26D-BAB9-4580-BB31-60A64056C5B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(adj.)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open to attack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capable of being wounded or damaged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Unprotected</a:t>
            </a:r>
          </a:p>
          <a:p>
            <a:pPr eaLnBrk="1" hangingPunct="1"/>
            <a:r>
              <a:rPr lang="en-US" altLang="en-US" b="1" u="sng">
                <a:solidFill>
                  <a:schemeClr val="bg1"/>
                </a:solidFill>
              </a:rPr>
              <a:t>Synonyms</a:t>
            </a:r>
            <a:r>
              <a:rPr lang="en-US" altLang="en-US">
                <a:solidFill>
                  <a:schemeClr val="bg1"/>
                </a:solidFill>
              </a:rPr>
              <a:t>: defenseless, unguarded</a:t>
            </a:r>
          </a:p>
          <a:p>
            <a:pPr eaLnBrk="1" hangingPunct="1"/>
            <a:r>
              <a:rPr lang="en-US" altLang="en-US" b="1" u="sng">
                <a:solidFill>
                  <a:schemeClr val="bg1"/>
                </a:solidFill>
              </a:rPr>
              <a:t>Antonyms</a:t>
            </a:r>
            <a:r>
              <a:rPr lang="en-US" altLang="en-US">
                <a:solidFill>
                  <a:schemeClr val="bg1"/>
                </a:solidFill>
              </a:rPr>
              <a:t>: invincible, protected, safe, secure</a:t>
            </a:r>
          </a:p>
        </p:txBody>
      </p:sp>
      <p:pic>
        <p:nvPicPr>
          <p:cNvPr id="34820" name="Picture 7" descr="Tiny_Kitten_Face">
            <a:extLst>
              <a:ext uri="{FF2B5EF4-FFF2-40B4-BE49-F238E27FC236}">
                <a16:creationId xmlns:a16="http://schemas.microsoft.com/office/drawing/2014/main" id="{FC6BBC6F-4F99-43E3-ABF7-238B98ED7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62200"/>
            <a:ext cx="39814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47CA81B-9521-4FD2-A3C5-AC9A5937AF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Beneficent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CFEB10EE-887A-42D4-B997-CF4571A7C66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(adj.)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Performing acts of kindness or charity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Conferring benefits, doing good</a:t>
            </a: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Syn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: humanitarian,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magnamimous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, charitable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Ant: Selfish, Cruel, harmful, deleterious</a:t>
            </a: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marL="0" indent="0" eaLnBrk="1" hangingPunct="1">
              <a:buFontTx/>
              <a:buNone/>
              <a:defRPr/>
            </a:pPr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5124" name="Picture 7" descr="cartoon_77">
            <a:extLst>
              <a:ext uri="{FF2B5EF4-FFF2-40B4-BE49-F238E27FC236}">
                <a16:creationId xmlns:a16="http://schemas.microsoft.com/office/drawing/2014/main" id="{090F7054-BB3D-411C-AA1F-0C31C339F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400"/>
            <a:ext cx="31813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2F4FBE92-5C05-4C34-8560-FAE887DD48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Cadaverous</a:t>
            </a:r>
          </a:p>
        </p:txBody>
      </p:sp>
      <p:sp>
        <p:nvSpPr>
          <p:cNvPr id="6147" name="Rectangle 4">
            <a:extLst>
              <a:ext uri="{FF2B5EF4-FFF2-40B4-BE49-F238E27FC236}">
                <a16:creationId xmlns:a16="http://schemas.microsoft.com/office/drawing/2014/main" id="{5D3E26E3-F0D3-4DA8-8AB7-28DB61FCD8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(adj.)</a:t>
            </a:r>
          </a:p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pale, gaunt, resembling a corpse</a:t>
            </a:r>
          </a:p>
        </p:txBody>
      </p:sp>
      <p:pic>
        <p:nvPicPr>
          <p:cNvPr id="6148" name="Picture 7" descr="SuperStock_1439R-167055">
            <a:extLst>
              <a:ext uri="{FF2B5EF4-FFF2-40B4-BE49-F238E27FC236}">
                <a16:creationId xmlns:a16="http://schemas.microsoft.com/office/drawing/2014/main" id="{B217DF2B-8E7B-4D0B-901F-86B230F81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962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9" descr="http://upload.wikimedia.org/wikipedia/commons/a/a7/Frankenstein's_monster_(Boris_Karloff).jpg">
            <a:extLst>
              <a:ext uri="{FF2B5EF4-FFF2-40B4-BE49-F238E27FC236}">
                <a16:creationId xmlns:a16="http://schemas.microsoft.com/office/drawing/2014/main" id="{107BE7B2-0173-4838-81F1-D3ACE5B18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52800"/>
            <a:ext cx="2287588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53BD7B-B5B7-4720-9F16-DBB34A51D857}"/>
              </a:ext>
            </a:extLst>
          </p:cNvPr>
          <p:cNvSpPr txBox="1"/>
          <p:nvPr/>
        </p:nvSpPr>
        <p:spPr>
          <a:xfrm>
            <a:off x="3352800" y="5105400"/>
            <a:ext cx="5943600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</a:rPr>
              <a:t>Syn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: Corpselike, Wasted, haggard, emaciated, ghastly</a:t>
            </a:r>
          </a:p>
          <a:p>
            <a:pPr eaLnBrk="1" hangingPunct="1">
              <a:defRPr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Ant: Robust, portly, rosy, the picture of health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A3D6044-0962-4CBA-9CDF-86A4CB16C0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Concoct</a:t>
            </a:r>
          </a:p>
        </p:txBody>
      </p:sp>
      <p:sp>
        <p:nvSpPr>
          <p:cNvPr id="7171" name="Rectangle 5">
            <a:extLst>
              <a:ext uri="{FF2B5EF4-FFF2-40B4-BE49-F238E27FC236}">
                <a16:creationId xmlns:a16="http://schemas.microsoft.com/office/drawing/2014/main" id="{145CBA77-C810-46A7-920E-513CA5DD565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(v.)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To prepare by combining ingredients, make up (as a dish)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To devise, invent, fabricate</a:t>
            </a:r>
          </a:p>
          <a:p>
            <a:pPr eaLnBrk="1" hangingPunct="1">
              <a:defRPr/>
            </a:pPr>
            <a:r>
              <a:rPr lang="en-US" altLang="en-US" dirty="0" err="1">
                <a:solidFill>
                  <a:schemeClr val="bg1"/>
                </a:solidFill>
              </a:rPr>
              <a:t>Syn</a:t>
            </a:r>
            <a:r>
              <a:rPr lang="en-US" altLang="en-US" dirty="0">
                <a:solidFill>
                  <a:schemeClr val="bg1"/>
                </a:solidFill>
              </a:rPr>
              <a:t>: 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create, fashion, rustle up</a:t>
            </a:r>
          </a:p>
        </p:txBody>
      </p:sp>
      <p:pic>
        <p:nvPicPr>
          <p:cNvPr id="7172" name="Picture 7" descr="chef-cooking">
            <a:extLst>
              <a:ext uri="{FF2B5EF4-FFF2-40B4-BE49-F238E27FC236}">
                <a16:creationId xmlns:a16="http://schemas.microsoft.com/office/drawing/2014/main" id="{AEC42BE5-1ACC-433F-9CE5-EB653B931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19827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http://img3.wikia.nocookie.net/__cb20091207212149/harrypotter/images/6/6a/Severus_in_his_classroom.jpg">
            <a:extLst>
              <a:ext uri="{FF2B5EF4-FFF2-40B4-BE49-F238E27FC236}">
                <a16:creationId xmlns:a16="http://schemas.microsoft.com/office/drawing/2014/main" id="{CCCC9B50-0A9C-4AF2-89DC-DDD3C4937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71800"/>
            <a:ext cx="45212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ED67312-3697-4331-BB45-F1A881ED2F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Crass</a:t>
            </a:r>
          </a:p>
        </p:txBody>
      </p:sp>
      <p:sp>
        <p:nvSpPr>
          <p:cNvPr id="8195" name="Rectangle 4">
            <a:extLst>
              <a:ext uri="{FF2B5EF4-FFF2-40B4-BE49-F238E27FC236}">
                <a16:creationId xmlns:a16="http://schemas.microsoft.com/office/drawing/2014/main" id="{7260D54D-9592-471A-BA4B-8DF9046A61C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(adj.)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coarse, unfeeling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stupid\</a:t>
            </a: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Syn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: crude,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tastless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, oafish, obtuse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Ant: refined, elegant, tasteful, polished, brilliant</a:t>
            </a:r>
          </a:p>
        </p:txBody>
      </p:sp>
      <p:pic>
        <p:nvPicPr>
          <p:cNvPr id="8196" name="Picture 5">
            <a:extLst>
              <a:ext uri="{FF2B5EF4-FFF2-40B4-BE49-F238E27FC236}">
                <a16:creationId xmlns:a16="http://schemas.microsoft.com/office/drawing/2014/main" id="{47E16076-8E9B-449F-8299-0421EDD29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425" y="1981200"/>
            <a:ext cx="4286250" cy="301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DEFC8FAA-F6FB-4D9C-8157-0DB8D8642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Debase</a:t>
            </a:r>
          </a:p>
        </p:txBody>
      </p:sp>
      <p:sp>
        <p:nvSpPr>
          <p:cNvPr id="9219" name="Rectangle 5">
            <a:extLst>
              <a:ext uri="{FF2B5EF4-FFF2-40B4-BE49-F238E27FC236}">
                <a16:creationId xmlns:a16="http://schemas.microsoft.com/office/drawing/2014/main" id="{B55E9FAC-4785-42BD-99D9-8D6ED3FBD2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(v.)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to lower in character, quality, or value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to degrade, adulterate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to cause to deteriorate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Synonyms: Cheapen, corrupt, demean, depreciate, 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Ant: elevate, uplift, improve, enhance</a:t>
            </a:r>
          </a:p>
        </p:txBody>
      </p:sp>
      <p:sp>
        <p:nvSpPr>
          <p:cNvPr id="9220" name="AutoShape 7" descr="data:image/jpeg;base64,/9j/4AAQSkZJRgABAQAAAQABAAD/2wCEAAkGBhISERQUExMVFRQUFRQVFBgUFx0XFxUSFBQVFRQVFhUZHCYeFxolGRQUHy8gIycpLCwsFR4xNTAqNSYrLCkBCQoKDgwOGg8PGiskHyQsLCwsLCw1LCwpLCksLCkpLCksKSopKSkpLCksKSwsKSwsLCwsLCkpLCwpLCksLCwsLP/AABEIAHkAogMBIgACEQEDEQH/xAAcAAABBQEBAQAAAAAAAAAAAAAGAgMEBQcBAAj/xABLEAABAwIDBAUFCQ8CBwAAAAABAAIDBBEFITEGEkFRImFxgZEHEzJCsRRSVHOhsrPB0hUjJDNDRFNicnSCk5TR8KLhFjRjg5Kj8f/EABoBAAIDAQEAAAAAAAAAAAAAAAIDAAEEBQb/xAAuEQACAQIFAgMIAwEAAAAAAAAAAQIDEQUSITFBBKETMlEUFUJhcYGR0VLh8LH/2gAMAwEAAhEDEQA/AM6wimjLW7zWnot1aDw7EX4XR0h1ii7TG3+yC6IizL6brfYFdwyNyIK5tXMndM6cFFof2vwKJu7JGyMDQhrQO+wFkOtp2jRje9oP1IjlmBFjmCoUzGHmgjWezNEYxKwRs9aNo7GjXwUzDgwPDTFGRzLGnIccwmXsSGHO3DnyJTM10XKinsgupxERdtNA4auPmYyQ3gAN3VFWDUFKQN6lpiOuGO/zVnOHHzPSErrj1bZOPVyRPg20IeRvHu/WQJ21TEuNt0GVRspSSsO7TQN1zbDGCOR9FUsNJSwvMc9JT7w0PmI7OHBzTu59iIsOrh/ddxXD45gN9u8Abi3pDnunsVycnrFj6eXZrQb2dwyglLmilpXWzF6eIkX59FXrdlaH4HS/08X2ErBMKghZ94aAHcdTccCVYLdTUlFZmciu4ym3FWK8bKUHwOl/p4vsLv8AwnQfA6X+ni+wp64XlMElVNspRfA6X+ni+woMmzlEPzSl/p4vsK6nmKq55SjigSIdn6P4JS/yIvsJs4BR/BKb+RF9lPEuSgw8UdiiG/A6P4JTfyI/spn/AIcpT+a0/wDIj+ypsmS42sACtIhg+09IxtbVNDGgNqJwAGgAASuAAAyA6gvJe1Ul66rPOpnP/tcvILljdND97ZbPot9gT4J0slYZU9BoIFg1vzQpUkzFzKjaZ1qTIxmeOKZdO48U5NMOxMi3CykVpexozIU2YjUA+1SGbjrZkHrTDY+pPw0znaMcexpKGSvsHmiluTYqQWyN0l0LozvN4ZnnkinYjYOaeZskjSyFpBO9lvEcLclrU+E09wfMx3Gh3QpDp5S1uY6nVRTtuZDg20nRz9LK/f7UXYdi4kAPsVL5QdkRSn3bSt3YyQKiMejGX5edbyYeI0GqH8M2ju61raa5dw7EM4Sgx1GakrrY1OCrMLg4XMbvTHXzHL61fNkuLjMHMHqQJhOOsd0XvGeVuvhZEeEVO67zTjkc2Hr973rTRqLYT1VK6zrcumld3U3dLa5ajmHHRqM+iCmXXHKJ2KZXvpwFGmZyVt5ldEARZirFB7gcdVHqMOICJy1Ralgsbo1MpnzRtQy1bVDlUT/SuXk5ta78Pq/3mo+levIQhNNAWsYebW/NC5KSiGlpmmGK4/JR/MapFDgkMjgHX1WXw5NmuHUpLYDnZ6rzG52Gv+ZWWrw+TKlfY3dbiLq/wrYGkhIIZvHm5M8KRb6pcIy/Z3YypqXtDWua0npOIsA3it7wzB4qeJkbWt6LQL2GfWvUjA3JoAHVklVFS1ubnADrKtQUTPObnuTGqDiBsoFRtlSRDpTNy5G6HsV8qFNowOceyyOK5FOSQSR1QsQ6xaQQ4OFwWkWIPMW1Czba7ycebJnog4x6vhzL4x76Pi9gy6OoTk221Q/OOGw4JNPj1c51yWtGuWqlSEZqxdPqvCd0RcCxONw3HtaeFnDuRD54Rta5jnENzbvek1zTe19SNbIcxHCjITI2zZDcm2THk8CB6J616jhnDA1/R6VzfWwGQFtb81y506kXlS+jO3Q6vp5U3UzJLlPf+/kbE6tj13m556880ycVhH5RviFlz3Hi75U33/KurZHmX1L4RqX3dp/0jfEJYx+n/SN8QsrAHNKaG9SuyK9pl6GpjHqc/lG+K8cah/SN8VlwY3mPFOsYOpTKie0P0NIfikdsnA96H8dx8hpDUNhpXnPy1RpJE8dvgyTHHuNTOTqZpSc+Je664lY8fwqo+Ol+kcvILGpNWDzCKbegi+Ki+jap0WHkOBA4qNhdWyOnhLiPxUWXH8W1IrNonOFmdEW71byrcROqohzT4zFAy8sjWgcyqPFPLJSx3ELXSkXF9BdZxiOEulJcXuJPBxuPl0VRUYTIweiSAcrW+pC6iYcKsJ8hjW+V6tkPQ3Y2/qi58U7HLUVI3nSOde2rvqQEyM6WKvaHE5GANad0IM6T1GTpSkrwCdmBn1iB2qwotmi89CN8h6m5eJyRV5NZaaZhD2B0rc95/EdhR5JXRRi280dQ/wBlJVYxV3p9RUemqSdv+Ge0exVU71GsH6zh7AraDyevPpzAfsN/ur6baaIaXcocu1J9Vg7yskuvpL4vwbIYZN/C/uJh8n1OPSfI49oaPkClM2Lo2/k79riVXnHp3ZC1+xMy4lPxeR2JDxGNrqL/AN9zTHC7b2L5uzlK3SBneE6MKgGkUf8A4hCzqyQ+u7xSDK4+sfFLeIviPccsNXqvwF3uKH9HH4BIdQwfo4/AIT3ne+PivZ++Piq94S/j3C93R9ewUPwmnOsMfgFHk2bpTrC0dmXsQ/vO4Od4p1tZKNJHKLEXzHuC8MXDX4LGXY6lOm+39l31FQKjYUWO5N3PAPsS2YvMOIPapDMfd6zPD+yfHEYfFdfb9GeeFvhI+eNpqEsraphIu2onae1sjh9S8pG1tQHV9W4Xzqag+MryvLoKd1dMy+G1oWFE4+bj+Lj+YE80JihH3qP9hnzApkTCSAMySAPG2XiEDONJaj1FQvmeI42lz3aAZ9/UtM2c8mccdn1J335EMHot7TxVvsdswyjhFxeV4G+7lfPdHUvY7tU2ElkdnOGp4A8utKrV4UI5ps6fSdC6srWu+yB/ym7JQvgEkTWxyMsA1otvDLgP8zWPw4DUPOUZa3mcvkWlV2IvlN3ElLoZgMiuN71bn5bLuenhhyhDfUFcEo5KfMPdfTlkiODGHW6Wau2U7HatC47Coj6vgtHjUamsoifCrR8siAzG4+IsnRikZ0cFyfZ+I8woE2zd/RfbuS5R6d82DjKuuEy7pqkEghwPenqia7jxzQ9TbPOY4HznyFXcbbZE37lnqKMVaMrmiLb1krHQ5OtSbcksFLiGzqUuArqIo5ZdsvXXgoQ5ZcKUUlxVMhhe05/Dar94n+lcvLm0/wDztV+8T/SuXl6ODeVHnp+ZhDh8Y81H8XGf9DVbYZS7kschGQcD4OBVThsv3qL4uMf6AizCJWvjLCbHgTz5I7panMjTUpWNBx3FiyFzmH0gA3+LiO72LPZpbk3/AM5lWNNiR3PMSm1smPPDO7Qerr61BngsbHL2HlY8V53EU6k1UW1l9j12HZacXF7jCWxybGWSUCuQ1Y617k73eervUiDEXE53VYEoFRTa5AcEy9NTwAJPZ9a8xxPAeKqvdjjrY9qdirCNGtTfH11YrwywdIeDflSg48Qq41rzyHYpNHKSDck58USqpu2pThZXJjSu7ySF5PTFFbi2JSQMkmBZJGxu85hu14GhLH5h3HIhDmzG2bpavccXBkziG7z94NkcN9jW3A3TlbloiPFsNZMwsdGSDxabZ8Ov/wCIYptgWtma8b43XNcAc29FwcO6+a10q9BRcZp3+hnq0KrkpQe3Afby7vJoRa5n/fickprFn1H6C7pDylLhGRKuzeiButzCtph+G1X7xN9I5eStpgPdtVn+cTfSOXl6WEXlWnB56TWZ6llSAiKP9hnzQpdPiTmlV9EHNjYQfUZl/CFIa4HUKODOW24sJ6fF2yNG8M+Y17+aktqXtHRILfekbzfA6dyHqGPNEsEA3cis8qCTudOl1MpR1Gm4gwmzo3sP/S6Q7dw5gdin/c1xF2kOB04HwKiMkLD6LXAc9e4hTxtLGPSjI7CCle7+nq7qz+Q33n1FHlNfMZNDINWO7hf2JG6RqD3ghWTMegOjrdoP1JEmIg6Pae+3tSJ4HF+Wf5X9miGPfygvsyAE83RPCtbx8bAp1tVEPWHcy/yLPLA6nEl3HrHKXMX2/ZE3VMouKehmh4ytH/bufBWeIz0xDC2dp6IB3WAG44kAfWpHBakXfMu5JY1Sa0i+37IbSlBMGpZ789ybdXxjiT2my1LC58yXcQ8Yp/xfb9kyySZmjVw8VWuro+RP8SlUGFSzk+aibpckkDwJTVha+KQh4xfSMB41bPfA9ma8awcASqyuk8yS2QgEEggOHDsVPPtXG02FitEcPox3uzFUxes9FZfRahO6scdLBMSgnNx8ShOXa559FpUCfGJ3XzstUYU6flSMNTqatXzNsFNo7e7Kn4+b6Ry8q/EnkzSknMyPv27xXkZsjewX0dMfNR5H8XH8wJHmjvXzAGmSCuXYPYuFK1GNKweU8tir+hqLjisjCcao1cBRUXobGYb879iHsbgfHnuv3ebbnxCz8LxVKFtQp2krNBPFi/67h2hPjGXcH/IgdcR3ZlfS0+A+GNv981OjHJOYWeBKV5mD7LA0L7uSdS8cbk5hZ+kqrsnssfUP/uvLzCT7vlProDXWqXfqT2WAdCeT357lMo8cqojdlTKw2t0Ta46xayzpdCl5eoaoRWwdzvLzvP3nOOZLiSSTxJ4pAsPVQOkFU03yGqSQcS1gAzP+ckiESS5NaQOdigg6qQxDk9Q1BIexGjc2aRp1bI8HtDiCuqDJqe0riOwWp//Z">
            <a:extLst>
              <a:ext uri="{FF2B5EF4-FFF2-40B4-BE49-F238E27FC236}">
                <a16:creationId xmlns:a16="http://schemas.microsoft.com/office/drawing/2014/main" id="{4AABDACA-F49A-43B5-8239-1B882C728A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bg1"/>
              </a:solidFill>
            </a:endParaRPr>
          </a:p>
        </p:txBody>
      </p:sp>
      <p:pic>
        <p:nvPicPr>
          <p:cNvPr id="9221" name="Picture 8">
            <a:extLst>
              <a:ext uri="{FF2B5EF4-FFF2-40B4-BE49-F238E27FC236}">
                <a16:creationId xmlns:a16="http://schemas.microsoft.com/office/drawing/2014/main" id="{22A83715-EEAD-4611-B81D-BDDA6B2EC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514600"/>
            <a:ext cx="43878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9485B25C-99DF-4D39-AC00-66695D489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Desecrate</a:t>
            </a:r>
          </a:p>
        </p:txBody>
      </p:sp>
      <p:sp>
        <p:nvSpPr>
          <p:cNvPr id="10243" name="Rectangle 5">
            <a:extLst>
              <a:ext uri="{FF2B5EF4-FFF2-40B4-BE49-F238E27FC236}">
                <a16:creationId xmlns:a16="http://schemas.microsoft.com/office/drawing/2014/main" id="{57BCEC26-BDCC-452F-99E0-A434DA18026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(v.)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to commit sacrilege upon, treat irreverently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to contaminate, pollute</a:t>
            </a:r>
          </a:p>
          <a:p>
            <a:pPr eaLnBrk="1" hangingPunct="1">
              <a:defRPr/>
            </a:pPr>
            <a:endParaRPr lang="en-US" altLang="en-US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Syn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: Profane, defile, violate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Ant: revere, venerate, consecrate</a:t>
            </a:r>
          </a:p>
        </p:txBody>
      </p:sp>
      <p:pic>
        <p:nvPicPr>
          <p:cNvPr id="10244" name="Picture 7" descr="graveyard">
            <a:extLst>
              <a:ext uri="{FF2B5EF4-FFF2-40B4-BE49-F238E27FC236}">
                <a16:creationId xmlns:a16="http://schemas.microsoft.com/office/drawing/2014/main" id="{95E8B626-D943-4B4D-988F-899507AB7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143000"/>
            <a:ext cx="4267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2FB6884-C923-4F4C-8806-6C6A7B705F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Disconcert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4F04E72B-3C84-4580-A5A0-14B8097FAB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(v.)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to confuse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to disturb the composure of</a:t>
            </a:r>
          </a:p>
          <a:p>
            <a:pPr eaLnBrk="1" hangingPunct="1">
              <a:defRPr/>
            </a:pP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</a:rPr>
              <a:t>Syn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: Upset, rattle, ruffle, faze</a:t>
            </a:r>
          </a:p>
          <a:p>
            <a:pPr eaLnBrk="1" hangingPunct="1">
              <a:defRPr/>
            </a:pP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</a:rPr>
              <a:t>Ant: Relax, calm, put at ease</a:t>
            </a:r>
            <a:endParaRPr lang="en-US" altLang="en-US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https://www.youtube.com/watch?v=uT3SBzmDxGk</a:t>
            </a:r>
          </a:p>
        </p:txBody>
      </p:sp>
      <p:pic>
        <p:nvPicPr>
          <p:cNvPr id="11268" name="Picture 7" descr="confused-person">
            <a:extLst>
              <a:ext uri="{FF2B5EF4-FFF2-40B4-BE49-F238E27FC236}">
                <a16:creationId xmlns:a16="http://schemas.microsoft.com/office/drawing/2014/main" id="{63F54CB9-C5F4-4BC7-82D1-2DCB51B83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7200"/>
            <a:ext cx="2514600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>
            <a:extLst>
              <a:ext uri="{FF2B5EF4-FFF2-40B4-BE49-F238E27FC236}">
                <a16:creationId xmlns:a16="http://schemas.microsoft.com/office/drawing/2014/main" id="{0E6451D7-6662-4714-83FF-5995D4ABB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733800"/>
            <a:ext cx="33020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11244</TotalTime>
  <Words>648</Words>
  <Application>Microsoft Office PowerPoint</Application>
  <PresentationFormat>On-screen Show (4:3)</PresentationFormat>
  <Paragraphs>140</Paragraphs>
  <Slides>21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Default Design</vt:lpstr>
      <vt:lpstr>Vocabulary Unit 7</vt:lpstr>
      <vt:lpstr>Austere</vt:lpstr>
      <vt:lpstr>Beneficent</vt:lpstr>
      <vt:lpstr>Cadaverous</vt:lpstr>
      <vt:lpstr>Concoct</vt:lpstr>
      <vt:lpstr>Crass</vt:lpstr>
      <vt:lpstr>Debase</vt:lpstr>
      <vt:lpstr>Desecrate</vt:lpstr>
      <vt:lpstr>Disconcert</vt:lpstr>
      <vt:lpstr>Grandiose</vt:lpstr>
      <vt:lpstr>Inconsequential</vt:lpstr>
      <vt:lpstr>Infraction</vt:lpstr>
      <vt:lpstr>Mitigate</vt:lpstr>
      <vt:lpstr>Pillage</vt:lpstr>
      <vt:lpstr>Prate</vt:lpstr>
      <vt:lpstr>    Punctilious</vt:lpstr>
      <vt:lpstr>Redoubtable</vt:lpstr>
      <vt:lpstr>Reprove</vt:lpstr>
      <vt:lpstr>Restitution</vt:lpstr>
      <vt:lpstr>Stalwart</vt:lpstr>
      <vt:lpstr>Vulnerable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Unit 7</dc:title>
  <dc:creator>Jaquish, Niki</dc:creator>
  <cp:lastModifiedBy>Katherine Curran</cp:lastModifiedBy>
  <cp:revision>27</cp:revision>
  <dcterms:created xsi:type="dcterms:W3CDTF">2009-10-12T14:15:43Z</dcterms:created>
  <dcterms:modified xsi:type="dcterms:W3CDTF">2019-09-10T23:24:16Z</dcterms:modified>
</cp:coreProperties>
</file>