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0" r:id="rId13"/>
    <p:sldId id="281" r:id="rId14"/>
    <p:sldId id="282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9263-3BDA-4F27-8E3D-62124F12F2E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6490" y="2425468"/>
            <a:ext cx="9193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3A Vocab Words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onslaught</a:t>
            </a:r>
            <a:r>
              <a:rPr lang="en-US" b="1" dirty="0" smtClean="0"/>
              <a:t>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</a:t>
            </a:r>
            <a:r>
              <a:rPr lang="en-US" sz="3600" dirty="0"/>
              <a:t>a violent attack; a sudden rush of something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assault</a:t>
            </a:r>
            <a:endParaRPr lang="en-US" sz="3600" dirty="0"/>
          </a:p>
        </p:txBody>
      </p:sp>
      <p:pic>
        <p:nvPicPr>
          <p:cNvPr id="9218" name="Picture 2" descr="Image result for girl overwhelmed by e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01" y="653883"/>
            <a:ext cx="4391026" cy="29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10" y="3854954"/>
            <a:ext cx="5080208" cy="23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persevere</a:t>
            </a:r>
            <a:r>
              <a:rPr lang="en-US" b="1" dirty="0" smtClean="0"/>
              <a:t>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continue in a course of action in the face of difficulty with little or no prospect of success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persist; keep going</a:t>
            </a:r>
            <a:endParaRPr lang="en-US" sz="3600" dirty="0"/>
          </a:p>
        </p:txBody>
      </p:sp>
      <p:pic>
        <p:nvPicPr>
          <p:cNvPr id="10242" name="Picture 2" descr="Image result for persev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60" y="653882"/>
            <a:ext cx="4501528" cy="27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ersev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r="6637"/>
          <a:stretch/>
        </p:blipFill>
        <p:spPr bwMode="auto">
          <a:xfrm>
            <a:off x="7176860" y="3546813"/>
            <a:ext cx="4555673" cy="27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0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9734" y="2425468"/>
            <a:ext cx="91466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3B Vocab Words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6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acrimonious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angry and bitter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bitter, scathing</a:t>
            </a:r>
            <a:endParaRPr lang="en-US" sz="3600" dirty="0"/>
          </a:p>
        </p:txBody>
      </p:sp>
      <p:pic>
        <p:nvPicPr>
          <p:cNvPr id="4" name="Picture 2" descr="Image result for acrimonious cou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78" y="3656055"/>
            <a:ext cx="4601956" cy="25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crimonious cou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21" y="653883"/>
            <a:ext cx="3502025" cy="27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degradation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the process of being dishonored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humiliation, shame</a:t>
            </a:r>
            <a:endParaRPr lang="en-US" sz="3600" dirty="0"/>
          </a:p>
        </p:txBody>
      </p:sp>
      <p:pic>
        <p:nvPicPr>
          <p:cNvPr id="4" name="Picture 2" descr="Image result for humil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13" y="4371628"/>
            <a:ext cx="3886338" cy="21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25" y="415344"/>
            <a:ext cx="3280502" cy="24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humili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10605" r="4149"/>
          <a:stretch/>
        </p:blipFill>
        <p:spPr bwMode="auto">
          <a:xfrm>
            <a:off x="7089185" y="1979446"/>
            <a:ext cx="3194501" cy="2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formidable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00072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inspiring fear or respect through being impressively large, powerful, intense or capable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intimidating, daunting</a:t>
            </a:r>
            <a:endParaRPr lang="en-US" sz="3600" dirty="0"/>
          </a:p>
        </p:txBody>
      </p:sp>
      <p:pic>
        <p:nvPicPr>
          <p:cNvPr id="4" name="Picture 2" descr="Image result for saquon barkl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96" y="530382"/>
            <a:ext cx="3859833" cy="25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5" y="3576510"/>
            <a:ext cx="4787525" cy="28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indignantly (adv.)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in a manner indicating anger or annoyance at something perceived as unfair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resentfully, crossly</a:t>
            </a:r>
            <a:endParaRPr lang="en-US" sz="3600" dirty="0"/>
          </a:p>
        </p:txBody>
      </p:sp>
      <p:pic>
        <p:nvPicPr>
          <p:cNvPr id="4" name="Picture 2" descr="Image result for indign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 bwMode="auto">
          <a:xfrm>
            <a:off x="7126218" y="559904"/>
            <a:ext cx="2895600" cy="19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ndig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6" y="3765550"/>
            <a:ext cx="2095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 bwMode="auto">
          <a:xfrm>
            <a:off x="9005886" y="2682712"/>
            <a:ext cx="2895600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infallible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incapable of making mistakes or being wrong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unfailing, flawless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/>
          <a:stretch/>
        </p:blipFill>
        <p:spPr>
          <a:xfrm rot="10800000">
            <a:off x="6992109" y="4267924"/>
            <a:ext cx="2689412" cy="2318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28425" r="24789" b="19920"/>
          <a:stretch/>
        </p:blipFill>
        <p:spPr>
          <a:xfrm>
            <a:off x="7469182" y="317961"/>
            <a:ext cx="2689412" cy="3956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7999" b="15252"/>
          <a:stretch/>
        </p:blipFill>
        <p:spPr>
          <a:xfrm>
            <a:off x="9681521" y="2132079"/>
            <a:ext cx="1890293" cy="4394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22" y="329583"/>
            <a:ext cx="1890293" cy="1890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58" y="2560926"/>
            <a:ext cx="1569757" cy="20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ominous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giving the impression that something bad or unpleasant is going to happen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threatening, sinister, </a:t>
            </a:r>
            <a:r>
              <a:rPr lang="en-US" sz="3600" dirty="0" err="1" smtClean="0"/>
              <a:t>foreboding,menacing</a:t>
            </a:r>
            <a:endParaRPr lang="en-US" sz="36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7" y="550695"/>
            <a:ext cx="4535694" cy="22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minous s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7" y="3071536"/>
            <a:ext cx="4535694" cy="34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prosperity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the state of being prosperous (well-off)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wealth, success, affluence</a:t>
            </a:r>
            <a:endParaRPr lang="en-US" sz="3600" dirty="0"/>
          </a:p>
        </p:txBody>
      </p:sp>
      <p:pic>
        <p:nvPicPr>
          <p:cNvPr id="5122" name="Picture 2" descr="Image result for prosper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50" y="3550816"/>
            <a:ext cx="4789048" cy="26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rospe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61" y="653882"/>
            <a:ext cx="3563217" cy="26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assuage</a:t>
            </a:r>
            <a:r>
              <a:rPr lang="en-US" b="1" dirty="0" smtClean="0"/>
              <a:t>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00072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</a:t>
            </a:r>
            <a:r>
              <a:rPr lang="en-US" sz="3600" dirty="0"/>
              <a:t>make (an unpleasant feeling) less intense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soothe; relieve</a:t>
            </a:r>
            <a:endParaRPr lang="en-US" sz="3600" dirty="0"/>
          </a:p>
        </p:txBody>
      </p:sp>
      <p:pic>
        <p:nvPicPr>
          <p:cNvPr id="1026" name="Picture 2" descr="Image result for ass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60" y="493916"/>
            <a:ext cx="4990068" cy="29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66" y="3586733"/>
            <a:ext cx="3574433" cy="29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stifle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restrain a reaction or an emotion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suffocate, suppress</a:t>
            </a:r>
            <a:endParaRPr lang="en-US" sz="3600" dirty="0"/>
          </a:p>
        </p:txBody>
      </p:sp>
      <p:pic>
        <p:nvPicPr>
          <p:cNvPr id="6148" name="Picture 4" descr="Image result for stifle creativi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r="10053"/>
          <a:stretch/>
        </p:blipFill>
        <p:spPr bwMode="auto">
          <a:xfrm>
            <a:off x="8646349" y="3341109"/>
            <a:ext cx="3545651" cy="34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tifle laug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8" y="653883"/>
            <a:ext cx="2653885" cy="35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strenuous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requiring or using great exertion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demanding, tough, arduous</a:t>
            </a:r>
            <a:endParaRPr lang="en-US" sz="3600" dirty="0"/>
          </a:p>
        </p:txBody>
      </p:sp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036638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Image result for strenuous"/>
          <p:cNvSpPr>
            <a:spLocks noChangeAspect="1" noChangeArrowheads="1"/>
          </p:cNvSpPr>
          <p:nvPr/>
        </p:nvSpPr>
        <p:spPr bwMode="auto">
          <a:xfrm>
            <a:off x="155575" y="-776288"/>
            <a:ext cx="2895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mage result for strenu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39" y="537453"/>
            <a:ext cx="3535126" cy="30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trenu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53" y="3894181"/>
            <a:ext cx="3551612" cy="23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venerable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accorded a great deal of respect, especially because of age, wisdom, or character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respected, revered</a:t>
            </a:r>
            <a:endParaRPr lang="en-US" sz="3600" dirty="0"/>
          </a:p>
        </p:txBody>
      </p:sp>
      <p:pic>
        <p:nvPicPr>
          <p:cNvPr id="8194" name="Picture 2" descr="Image result for vener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13" y="653883"/>
            <a:ext cx="4217643" cy="23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gand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34" y="3349056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auspicious</a:t>
            </a:r>
            <a:r>
              <a:rPr lang="en-US" b="1" dirty="0" smtClean="0"/>
              <a:t>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conducive to success; favorable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promising</a:t>
            </a:r>
            <a:endParaRPr lang="en-US" sz="3600" dirty="0"/>
          </a:p>
        </p:txBody>
      </p:sp>
      <p:pic>
        <p:nvPicPr>
          <p:cNvPr id="2050" name="Picture 2" descr="Image result for auspicious weather w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03" y="474269"/>
            <a:ext cx="4122511" cy="27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spicious job int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35" y="3575957"/>
            <a:ext cx="4210464" cy="27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9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benign</a:t>
            </a:r>
            <a:r>
              <a:rPr lang="en-US" b="1" dirty="0" smtClean="0"/>
              <a:t>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harmless; gentle and kind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kindly</a:t>
            </a:r>
            <a:endParaRPr lang="en-US" sz="3600" dirty="0"/>
          </a:p>
        </p:txBody>
      </p:sp>
      <p:pic>
        <p:nvPicPr>
          <p:cNvPr id="3074" name="Picture 2" descr="Image result for old lady on a porch in a rocking chai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6"/>
          <a:stretch/>
        </p:blipFill>
        <p:spPr bwMode="auto">
          <a:xfrm>
            <a:off x="6980918" y="514124"/>
            <a:ext cx="4106182" cy="27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/>
        </p:blipFill>
        <p:spPr bwMode="auto">
          <a:xfrm>
            <a:off x="7421788" y="3363686"/>
            <a:ext cx="4218017" cy="3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5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contentious</a:t>
            </a:r>
            <a:r>
              <a:rPr lang="en-US" b="1" dirty="0" smtClean="0"/>
              <a:t>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</a:t>
            </a:r>
            <a:r>
              <a:rPr lang="en-US" sz="3600" dirty="0"/>
              <a:t>quarrelsome, inclined to argue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controversial</a:t>
            </a:r>
            <a:endParaRPr lang="en-US" sz="3600" dirty="0"/>
          </a:p>
        </p:txBody>
      </p:sp>
      <p:pic>
        <p:nvPicPr>
          <p:cNvPr id="4098" name="Picture 2" descr="Image result for content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99" y="480504"/>
            <a:ext cx="3893911" cy="26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ommy lee jones grum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56" y="3607431"/>
            <a:ext cx="4688399" cy="26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6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disapprobation</a:t>
            </a:r>
            <a:r>
              <a:rPr lang="en-US" b="1" dirty="0" smtClean="0"/>
              <a:t>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</a:t>
            </a:r>
            <a:r>
              <a:rPr lang="en-US" sz="3600" dirty="0"/>
              <a:t>strong disapproval, typically on moral grounds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disapproval</a:t>
            </a:r>
            <a:endParaRPr lang="en-US" sz="3600" dirty="0"/>
          </a:p>
        </p:txBody>
      </p:sp>
      <p:sp>
        <p:nvSpPr>
          <p:cNvPr id="4" name="AutoShape 2" descr="Image result for disapprobation"/>
          <p:cNvSpPr>
            <a:spLocks noChangeAspect="1" noChangeArrowheads="1"/>
          </p:cNvSpPr>
          <p:nvPr/>
        </p:nvSpPr>
        <p:spPr bwMode="auto">
          <a:xfrm>
            <a:off x="155575" y="-1676400"/>
            <a:ext cx="28479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Image result for strong disapproval on moral 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0"/>
          <a:stretch/>
        </p:blipFill>
        <p:spPr bwMode="auto">
          <a:xfrm>
            <a:off x="7160532" y="355553"/>
            <a:ext cx="3534682" cy="41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disapprob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b="9500"/>
          <a:stretch/>
        </p:blipFill>
        <p:spPr bwMode="auto">
          <a:xfrm>
            <a:off x="9372599" y="4490378"/>
            <a:ext cx="2645230" cy="23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3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edification</a:t>
            </a:r>
            <a:r>
              <a:rPr lang="en-US" b="1" dirty="0" smtClean="0"/>
              <a:t>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</a:t>
            </a:r>
            <a:r>
              <a:rPr lang="en-US" sz="3600" dirty="0"/>
              <a:t>the instruction or improvement of a person morally or intellectually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education</a:t>
            </a:r>
            <a:endParaRPr lang="en-US" sz="3600" dirty="0"/>
          </a:p>
        </p:txBody>
      </p:sp>
      <p:pic>
        <p:nvPicPr>
          <p:cNvPr id="6146" name="Picture 2" descr="Image result for ed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408420"/>
            <a:ext cx="4204153" cy="31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d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4" y="3699385"/>
            <a:ext cx="3681638" cy="27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8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erratic</a:t>
            </a:r>
            <a:r>
              <a:rPr lang="en-US" b="1" dirty="0" smtClean="0"/>
              <a:t>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</a:t>
            </a:r>
            <a:r>
              <a:rPr lang="en-US" sz="3600" dirty="0"/>
              <a:t>irregular, unpredictable</a:t>
            </a:r>
          </a:p>
        </p:txBody>
      </p:sp>
      <p:pic>
        <p:nvPicPr>
          <p:cNvPr id="7174" name="Picture 6" descr="Image result for shia labeouf errat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583"/>
          <a:stretch/>
        </p:blipFill>
        <p:spPr bwMode="auto">
          <a:xfrm>
            <a:off x="6915666" y="2170840"/>
            <a:ext cx="2375291" cy="33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inconsistent</a:t>
            </a:r>
            <a:endParaRPr lang="en-US" sz="3600" dirty="0"/>
          </a:p>
        </p:txBody>
      </p:sp>
      <p:pic>
        <p:nvPicPr>
          <p:cNvPr id="7170" name="Picture 2" descr="Image result for erratic behavior kay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r="15420"/>
          <a:stretch/>
        </p:blipFill>
        <p:spPr bwMode="auto">
          <a:xfrm>
            <a:off x="8620352" y="359969"/>
            <a:ext cx="3282044" cy="28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rratic behavior amanda by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r="16839"/>
          <a:stretch/>
        </p:blipFill>
        <p:spPr bwMode="auto">
          <a:xfrm>
            <a:off x="8816295" y="3842342"/>
            <a:ext cx="3086101" cy="27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4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 smtClean="0"/>
              <a:t>indigenous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Definition: originating from a certain area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Synonyms: native</a:t>
            </a:r>
            <a:endParaRPr lang="en-US" sz="3600" dirty="0"/>
          </a:p>
        </p:txBody>
      </p:sp>
      <p:pic>
        <p:nvPicPr>
          <p:cNvPr id="8198" name="Picture 6" descr="Image result for indigen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7" y="566411"/>
            <a:ext cx="28956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036638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7" y="4115769"/>
            <a:ext cx="3505972" cy="23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native american tra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69" y="1979446"/>
            <a:ext cx="28956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777</TotalTime>
  <Words>382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assuage (v.)</vt:lpstr>
      <vt:lpstr>auspicious (adj.)</vt:lpstr>
      <vt:lpstr>benign (adj.)</vt:lpstr>
      <vt:lpstr>contentious (adj.)</vt:lpstr>
      <vt:lpstr>disapprobation (n.)</vt:lpstr>
      <vt:lpstr>edification (n.)</vt:lpstr>
      <vt:lpstr>erratic (adj.)</vt:lpstr>
      <vt:lpstr>indigenous (adj.)</vt:lpstr>
      <vt:lpstr>onslaught (n.)</vt:lpstr>
      <vt:lpstr>persevere (v.)</vt:lpstr>
      <vt:lpstr>PowerPoint Presentation</vt:lpstr>
      <vt:lpstr>acrimonious (adj.)</vt:lpstr>
      <vt:lpstr>degradation (n.)</vt:lpstr>
      <vt:lpstr>formidable (adj.)</vt:lpstr>
      <vt:lpstr>indignantly (adv.)</vt:lpstr>
      <vt:lpstr>infallible (adj.)</vt:lpstr>
      <vt:lpstr>ominous (adj.)</vt:lpstr>
      <vt:lpstr>prosperity (n.)</vt:lpstr>
      <vt:lpstr>stifle (v.)</vt:lpstr>
      <vt:lpstr>strenuous (adj.)</vt:lpstr>
      <vt:lpstr>venerable (adj.)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Cowart</dc:creator>
  <cp:lastModifiedBy>Katherine Curran</cp:lastModifiedBy>
  <cp:revision>69</cp:revision>
  <dcterms:created xsi:type="dcterms:W3CDTF">2017-08-02T20:38:11Z</dcterms:created>
  <dcterms:modified xsi:type="dcterms:W3CDTF">2018-10-23T19:32:49Z</dcterms:modified>
</cp:coreProperties>
</file>