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6DFF"/>
    <a:srgbClr val="CC00FF"/>
    <a:srgbClr val="FF33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75" autoAdjust="0"/>
    <p:restoredTop sz="94660"/>
  </p:normalViewPr>
  <p:slideViewPr>
    <p:cSldViewPr snapToGrid="0">
      <p:cViewPr varScale="1">
        <p:scale>
          <a:sx n="67" d="100"/>
          <a:sy n="67" d="100"/>
        </p:scale>
        <p:origin x="7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9263-3BDA-4F27-8E3D-62124F12F2E6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CE97-0799-4DA4-BCC0-606210611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36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9263-3BDA-4F27-8E3D-62124F12F2E6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CE97-0799-4DA4-BCC0-606210611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808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9263-3BDA-4F27-8E3D-62124F12F2E6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CE97-0799-4DA4-BCC0-606210611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1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9263-3BDA-4F27-8E3D-62124F12F2E6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CE97-0799-4DA4-BCC0-606210611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97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9263-3BDA-4F27-8E3D-62124F12F2E6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CE97-0799-4DA4-BCC0-606210611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89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9263-3BDA-4F27-8E3D-62124F12F2E6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CE97-0799-4DA4-BCC0-606210611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7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9263-3BDA-4F27-8E3D-62124F12F2E6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CE97-0799-4DA4-BCC0-606210611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73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9263-3BDA-4F27-8E3D-62124F12F2E6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CE97-0799-4DA4-BCC0-606210611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15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9263-3BDA-4F27-8E3D-62124F12F2E6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CE97-0799-4DA4-BCC0-606210611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52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9263-3BDA-4F27-8E3D-62124F12F2E6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CE97-0799-4DA4-BCC0-606210611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09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9263-3BDA-4F27-8E3D-62124F12F2E6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CE97-0799-4DA4-BCC0-606210611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01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29263-3BDA-4F27-8E3D-62124F12F2E6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1CE97-0799-4DA4-BCC0-606210611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44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17089"/>
            <a:ext cx="9144000" cy="1034617"/>
          </a:xfrm>
        </p:spPr>
        <p:txBody>
          <a:bodyPr>
            <a:normAutofit lnSpcReduction="10000"/>
          </a:bodyPr>
          <a:lstStyle/>
          <a:p>
            <a:r>
              <a:rPr lang="en-US" sz="3200" b="1" dirty="0">
                <a:solidFill>
                  <a:srgbClr val="FF3399"/>
                </a:solidFill>
              </a:rPr>
              <a:t>Springboard Unit 1A &amp; 2A, </a:t>
            </a:r>
            <a:r>
              <a:rPr lang="en-US" sz="3200" b="1" i="1" dirty="0">
                <a:solidFill>
                  <a:srgbClr val="FF3399"/>
                </a:solidFill>
              </a:rPr>
              <a:t>Coming of Age</a:t>
            </a:r>
            <a:r>
              <a:rPr lang="en-US" sz="3200" b="1" dirty="0">
                <a:solidFill>
                  <a:srgbClr val="FF3399"/>
                </a:solidFill>
              </a:rPr>
              <a:t>: </a:t>
            </a:r>
          </a:p>
          <a:p>
            <a:r>
              <a:rPr lang="en-US" sz="3200" b="1" dirty="0">
                <a:solidFill>
                  <a:srgbClr val="FF3399"/>
                </a:solidFill>
              </a:rPr>
              <a:t>QUESTION, HEARD, TEACH</a:t>
            </a:r>
          </a:p>
          <a:p>
            <a:endParaRPr lang="en-US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672199"/>
              </p:ext>
            </p:extLst>
          </p:nvPr>
        </p:nvGraphicFramePr>
        <p:xfrm>
          <a:off x="494145" y="2004627"/>
          <a:ext cx="1120371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1380">
                  <a:extLst>
                    <a:ext uri="{9D8B030D-6E8A-4147-A177-3AD203B41FA5}">
                      <a16:colId xmlns:a16="http://schemas.microsoft.com/office/drawing/2014/main" val="2727447210"/>
                    </a:ext>
                  </a:extLst>
                </a:gridCol>
                <a:gridCol w="2200104">
                  <a:extLst>
                    <a:ext uri="{9D8B030D-6E8A-4147-A177-3AD203B41FA5}">
                      <a16:colId xmlns:a16="http://schemas.microsoft.com/office/drawing/2014/main" val="328295472"/>
                    </a:ext>
                  </a:extLst>
                </a:gridCol>
                <a:gridCol w="2240742">
                  <a:extLst>
                    <a:ext uri="{9D8B030D-6E8A-4147-A177-3AD203B41FA5}">
                      <a16:colId xmlns:a16="http://schemas.microsoft.com/office/drawing/2014/main" val="1113611335"/>
                    </a:ext>
                  </a:extLst>
                </a:gridCol>
                <a:gridCol w="2320176">
                  <a:extLst>
                    <a:ext uri="{9D8B030D-6E8A-4147-A177-3AD203B41FA5}">
                      <a16:colId xmlns:a16="http://schemas.microsoft.com/office/drawing/2014/main" val="1974834316"/>
                    </a:ext>
                  </a:extLst>
                </a:gridCol>
                <a:gridCol w="2161308">
                  <a:extLst>
                    <a:ext uri="{9D8B030D-6E8A-4147-A177-3AD203B41FA5}">
                      <a16:colId xmlns:a16="http://schemas.microsoft.com/office/drawing/2014/main" val="684044513"/>
                    </a:ext>
                  </a:extLst>
                </a:gridCol>
              </a:tblGrid>
              <a:tr h="34803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inconspicuous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bizarre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nostalgia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grit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vague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672869"/>
                  </a:ext>
                </a:extLst>
              </a:tr>
              <a:tr h="348033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chemeClr val="tx1"/>
                          </a:solidFill>
                        </a:rPr>
                        <a:t>poignant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reverie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lulled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monotonous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elude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849949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0" y="3493868"/>
            <a:ext cx="95134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3399"/>
                </a:solidFill>
              </a:rPr>
              <a:t> Q:  </a:t>
            </a:r>
            <a:r>
              <a:rPr lang="en-US" sz="3600" b="1" dirty="0"/>
              <a:t>Words I </a:t>
            </a:r>
            <a:r>
              <a:rPr lang="en-US" sz="3600" b="1" dirty="0">
                <a:solidFill>
                  <a:srgbClr val="FF3399"/>
                </a:solidFill>
              </a:rPr>
              <a:t>QUESTION</a:t>
            </a:r>
            <a:r>
              <a:rPr lang="en-US" sz="3600" b="1" dirty="0"/>
              <a:t> or don’t know</a:t>
            </a:r>
          </a:p>
          <a:p>
            <a:pPr algn="ctr"/>
            <a:r>
              <a:rPr lang="en-US" sz="3600" b="1" dirty="0">
                <a:solidFill>
                  <a:srgbClr val="FF3399"/>
                </a:solidFill>
              </a:rPr>
              <a:t>H:  </a:t>
            </a:r>
            <a:r>
              <a:rPr lang="en-US" sz="3600" b="1" dirty="0"/>
              <a:t>Words I have </a:t>
            </a:r>
            <a:r>
              <a:rPr lang="en-US" sz="3600" b="1" dirty="0">
                <a:solidFill>
                  <a:srgbClr val="FF3399"/>
                </a:solidFill>
              </a:rPr>
              <a:t>HEARD</a:t>
            </a:r>
          </a:p>
          <a:p>
            <a:pPr algn="ctr"/>
            <a:r>
              <a:rPr lang="en-US" sz="3600" b="1" dirty="0">
                <a:solidFill>
                  <a:srgbClr val="FF3399"/>
                </a:solidFill>
              </a:rPr>
              <a:t>T:  </a:t>
            </a:r>
            <a:r>
              <a:rPr lang="en-US" sz="3600" b="1" dirty="0"/>
              <a:t>Words I could </a:t>
            </a:r>
            <a:r>
              <a:rPr lang="en-US" sz="3600" b="1" dirty="0">
                <a:solidFill>
                  <a:srgbClr val="FF3399"/>
                </a:solidFill>
              </a:rPr>
              <a:t>TEACH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222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653883"/>
            <a:ext cx="5755105" cy="1325563"/>
          </a:xfrm>
          <a:solidFill>
            <a:srgbClr val="00B0F0"/>
          </a:solidFill>
          <a:ln w="12700">
            <a:solidFill>
              <a:schemeClr val="tx1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txBody>
          <a:bodyPr/>
          <a:lstStyle/>
          <a:p>
            <a:r>
              <a:rPr lang="en-US" b="1" dirty="0"/>
              <a:t>lulled (v.)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490462"/>
            <a:ext cx="5755105" cy="2233938"/>
          </a:xfrm>
          <a:solidFill>
            <a:srgbClr val="92D050"/>
          </a:solidFill>
          <a:ln w="127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/>
              <a:t>Definition: to calm or send to sleep, typically with soothing sounds or movements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199" y="5080000"/>
            <a:ext cx="5755105" cy="1164657"/>
          </a:xfrm>
          <a:prstGeom prst="rect">
            <a:avLst/>
          </a:prstGeom>
          <a:solidFill>
            <a:srgbClr val="E36DFF"/>
          </a:solidFill>
          <a:ln w="12700">
            <a:solidFill>
              <a:schemeClr val="tx1"/>
            </a:solidFill>
          </a:ln>
          <a:effectLst>
            <a:glow rad="139700">
              <a:srgbClr val="CC00FF">
                <a:alpha val="40000"/>
              </a:srgb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Synonyms: soothe</a:t>
            </a:r>
          </a:p>
        </p:txBody>
      </p:sp>
      <p:pic>
        <p:nvPicPr>
          <p:cNvPr id="14338" name="Picture 2" descr="Image result for african american mom and sleeping bab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658" y="411144"/>
            <a:ext cx="3531622" cy="235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mage result for rockabye baby on the tree tops lyrics decorati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156" y="2967037"/>
            <a:ext cx="2714625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10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653883"/>
            <a:ext cx="5755105" cy="1325563"/>
          </a:xfrm>
          <a:solidFill>
            <a:srgbClr val="00B0F0"/>
          </a:solidFill>
          <a:ln w="12700">
            <a:solidFill>
              <a:schemeClr val="tx1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txBody>
          <a:bodyPr/>
          <a:lstStyle/>
          <a:p>
            <a:r>
              <a:rPr lang="en-US" b="1" dirty="0"/>
              <a:t>monotonous (adj.)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490462"/>
            <a:ext cx="5755105" cy="2233938"/>
          </a:xfrm>
          <a:solidFill>
            <a:srgbClr val="92D050"/>
          </a:solidFill>
          <a:ln w="127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/>
              <a:t>Definition: dull, tedious, and repetitive; lacking in variety and interest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199" y="5080000"/>
            <a:ext cx="5755105" cy="1164657"/>
          </a:xfrm>
          <a:prstGeom prst="rect">
            <a:avLst/>
          </a:prstGeom>
          <a:solidFill>
            <a:srgbClr val="E36DFF"/>
          </a:solidFill>
          <a:ln w="12700">
            <a:solidFill>
              <a:schemeClr val="tx1"/>
            </a:solidFill>
          </a:ln>
          <a:effectLst>
            <a:glow rad="139700">
              <a:srgbClr val="CC00FF">
                <a:alpha val="40000"/>
              </a:srgb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Synonyms: boring; uninteresting</a:t>
            </a:r>
          </a:p>
        </p:txBody>
      </p:sp>
      <p:pic>
        <p:nvPicPr>
          <p:cNvPr id="13314" name="Picture 2" descr="Image result for monotono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799" y="3735092"/>
            <a:ext cx="4475096" cy="291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Image result for bored assembly line wor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314" y="349875"/>
            <a:ext cx="4744553" cy="316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601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653883"/>
            <a:ext cx="5755105" cy="1325563"/>
          </a:xfrm>
          <a:solidFill>
            <a:srgbClr val="00B0F0"/>
          </a:solidFill>
          <a:ln w="12700">
            <a:solidFill>
              <a:schemeClr val="tx1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txBody>
          <a:bodyPr/>
          <a:lstStyle/>
          <a:p>
            <a:r>
              <a:rPr lang="en-US" b="1" dirty="0"/>
              <a:t>elude (v.)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490462"/>
            <a:ext cx="5755105" cy="2233938"/>
          </a:xfrm>
          <a:solidFill>
            <a:srgbClr val="92D050"/>
          </a:solidFill>
          <a:ln w="127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/>
              <a:t>Definition: to evade or escape from danger in a skillful or clever way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199" y="5080000"/>
            <a:ext cx="5755105" cy="1164657"/>
          </a:xfrm>
          <a:prstGeom prst="rect">
            <a:avLst/>
          </a:prstGeom>
          <a:solidFill>
            <a:srgbClr val="E36DFF"/>
          </a:solidFill>
          <a:ln w="12700">
            <a:solidFill>
              <a:schemeClr val="tx1"/>
            </a:solidFill>
          </a:ln>
          <a:effectLst>
            <a:glow rad="139700">
              <a:srgbClr val="CC00FF">
                <a:alpha val="40000"/>
              </a:srgb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Synonyms: avoid</a:t>
            </a:r>
          </a:p>
        </p:txBody>
      </p:sp>
      <p:pic>
        <p:nvPicPr>
          <p:cNvPr id="12290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144" y="3977452"/>
            <a:ext cx="3801897" cy="253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89"/>
          <a:stretch/>
        </p:blipFill>
        <p:spPr bwMode="auto">
          <a:xfrm>
            <a:off x="9225635" y="2490462"/>
            <a:ext cx="2846811" cy="220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mc-penn-state-football-saquon-barkley-freshman-all-americ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144" y="372310"/>
            <a:ext cx="3344801" cy="259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876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36491" y="2425468"/>
            <a:ext cx="919315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Unit 1A Vocab Words</a:t>
            </a:r>
          </a:p>
        </p:txBody>
      </p:sp>
    </p:spTree>
    <p:extLst>
      <p:ext uri="{BB962C8B-B14F-4D97-AF65-F5344CB8AC3E}">
        <p14:creationId xmlns:p14="http://schemas.microsoft.com/office/powerpoint/2010/main" val="4133920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653883"/>
            <a:ext cx="5755105" cy="1325563"/>
          </a:xfrm>
          <a:solidFill>
            <a:srgbClr val="00B0F0"/>
          </a:solidFill>
          <a:ln w="12700">
            <a:solidFill>
              <a:schemeClr val="tx1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txBody>
          <a:bodyPr/>
          <a:lstStyle/>
          <a:p>
            <a:r>
              <a:rPr lang="en-US" b="1" dirty="0"/>
              <a:t>inconspicuous (adj.)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490462"/>
            <a:ext cx="5755105" cy="2200072"/>
          </a:xfrm>
          <a:solidFill>
            <a:srgbClr val="92D050"/>
          </a:solidFill>
          <a:ln w="127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/>
              <a:t>Definition: not clearly visible; avoiding attention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199" y="5080000"/>
            <a:ext cx="5755105" cy="1164657"/>
          </a:xfrm>
          <a:prstGeom prst="rect">
            <a:avLst/>
          </a:prstGeom>
          <a:solidFill>
            <a:srgbClr val="E36DFF"/>
          </a:solidFill>
          <a:ln w="12700">
            <a:solidFill>
              <a:schemeClr val="tx1"/>
            </a:solidFill>
          </a:ln>
          <a:effectLst>
            <a:glow rad="139700">
              <a:srgbClr val="CC00FF">
                <a:alpha val="40000"/>
              </a:srgb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Synonyms: unnoticeable</a:t>
            </a:r>
          </a:p>
        </p:txBody>
      </p:sp>
      <p:pic>
        <p:nvPicPr>
          <p:cNvPr id="16386" name="Picture 2" descr="Image result for inconspicuou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3386544"/>
            <a:ext cx="1960357" cy="293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Image result for unnotice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232" y="3836987"/>
            <a:ext cx="289560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5"/>
          <a:stretch/>
        </p:blipFill>
        <p:spPr bwMode="auto">
          <a:xfrm>
            <a:off x="7259668" y="562989"/>
            <a:ext cx="4392138" cy="257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74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653883"/>
            <a:ext cx="5755105" cy="1325563"/>
          </a:xfrm>
          <a:solidFill>
            <a:srgbClr val="00B0F0"/>
          </a:solidFill>
          <a:ln w="12700">
            <a:solidFill>
              <a:schemeClr val="tx1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txBody>
          <a:bodyPr/>
          <a:lstStyle/>
          <a:p>
            <a:r>
              <a:rPr lang="en-US" b="1" dirty="0"/>
              <a:t>bizarre (adj.)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490462"/>
            <a:ext cx="5755105" cy="2233938"/>
          </a:xfrm>
          <a:solidFill>
            <a:srgbClr val="92D050"/>
          </a:solidFill>
          <a:ln w="127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/>
              <a:t>Definition: very strange or unusual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199" y="5080000"/>
            <a:ext cx="5755105" cy="1164657"/>
          </a:xfrm>
          <a:prstGeom prst="rect">
            <a:avLst/>
          </a:prstGeom>
          <a:solidFill>
            <a:srgbClr val="E36DFF"/>
          </a:solidFill>
          <a:ln w="12700">
            <a:solidFill>
              <a:schemeClr val="tx1"/>
            </a:solidFill>
          </a:ln>
          <a:effectLst>
            <a:glow rad="139700">
              <a:srgbClr val="CC00FF">
                <a:alpha val="40000"/>
              </a:srgb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Synonyms: abnormal</a:t>
            </a:r>
          </a:p>
        </p:txBody>
      </p:sp>
      <p:pic>
        <p:nvPicPr>
          <p:cNvPr id="17412" name="Picture 4" descr="Human Ken Dol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3" t="3521" r="10998"/>
          <a:stretch/>
        </p:blipFill>
        <p:spPr bwMode="auto">
          <a:xfrm>
            <a:off x="9329981" y="1563009"/>
            <a:ext cx="2665286" cy="423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ttps://www.naukrinama.com/stressbuster/wp-content/uploads/2017/08/Tree-Man-To-Human-Barbie-Doll-11-Bizarre-People-That-Actually-Exist-In-The-World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5" r="15818"/>
          <a:stretch/>
        </p:blipFill>
        <p:spPr bwMode="auto">
          <a:xfrm>
            <a:off x="6965877" y="528308"/>
            <a:ext cx="2781763" cy="272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hape 163"/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71340" y="4448015"/>
            <a:ext cx="2976299" cy="2180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9094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653883"/>
            <a:ext cx="5755105" cy="1325563"/>
          </a:xfrm>
          <a:solidFill>
            <a:srgbClr val="00B0F0"/>
          </a:solidFill>
          <a:ln w="12700">
            <a:solidFill>
              <a:schemeClr val="tx1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txBody>
          <a:bodyPr/>
          <a:lstStyle/>
          <a:p>
            <a:r>
              <a:rPr lang="en-US" b="1" dirty="0"/>
              <a:t>nostalgia (n.)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490462"/>
            <a:ext cx="5755105" cy="2233938"/>
          </a:xfrm>
          <a:solidFill>
            <a:srgbClr val="92D050"/>
          </a:solidFill>
          <a:ln w="127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/>
              <a:t>Definition: a sentimental longing for the past, typically for a time or place with happy personal memories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199" y="5080000"/>
            <a:ext cx="5755105" cy="1164657"/>
          </a:xfrm>
          <a:prstGeom prst="rect">
            <a:avLst/>
          </a:prstGeom>
          <a:solidFill>
            <a:srgbClr val="E36DFF"/>
          </a:solidFill>
          <a:ln w="12700">
            <a:solidFill>
              <a:schemeClr val="tx1"/>
            </a:solidFill>
          </a:ln>
          <a:effectLst>
            <a:glow rad="139700">
              <a:srgbClr val="CC00FF">
                <a:alpha val="40000"/>
              </a:srgb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Synonyms: wistfulness</a:t>
            </a:r>
          </a:p>
        </p:txBody>
      </p:sp>
      <p:pic>
        <p:nvPicPr>
          <p:cNvPr id="18440" name="Picture 8" descr="https://d3stbbexmmfctf.cloudfront.net/photo/2000/68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63"/>
          <a:stretch/>
        </p:blipFill>
        <p:spPr bwMode="auto">
          <a:xfrm>
            <a:off x="7003459" y="3890074"/>
            <a:ext cx="3291025" cy="270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459" y="328678"/>
            <a:ext cx="3443583" cy="245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Image result for nostalgi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01" b="10132"/>
          <a:stretch/>
        </p:blipFill>
        <p:spPr bwMode="auto">
          <a:xfrm>
            <a:off x="9765440" y="2309248"/>
            <a:ext cx="2183514" cy="221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559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653883"/>
            <a:ext cx="5755105" cy="1325563"/>
          </a:xfrm>
          <a:solidFill>
            <a:srgbClr val="00B0F0"/>
          </a:solidFill>
          <a:ln w="12700">
            <a:solidFill>
              <a:schemeClr val="tx1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txBody>
          <a:bodyPr/>
          <a:lstStyle/>
          <a:p>
            <a:r>
              <a:rPr lang="en-US" b="1" dirty="0"/>
              <a:t>grit (n.)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490462"/>
            <a:ext cx="5755105" cy="2233938"/>
          </a:xfrm>
          <a:solidFill>
            <a:srgbClr val="92D050"/>
          </a:solidFill>
          <a:ln w="127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/>
              <a:t>Definition: courage and determination; strength of character</a:t>
            </a:r>
          </a:p>
        </p:txBody>
      </p:sp>
      <p:pic>
        <p:nvPicPr>
          <p:cNvPr id="19464" name="Picture 8" descr="Image result for grit paralympic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1" r="32805"/>
          <a:stretch/>
        </p:blipFill>
        <p:spPr bwMode="auto">
          <a:xfrm>
            <a:off x="6766138" y="3090566"/>
            <a:ext cx="2238378" cy="354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199" y="5080000"/>
            <a:ext cx="5755105" cy="1164657"/>
          </a:xfrm>
          <a:prstGeom prst="rect">
            <a:avLst/>
          </a:prstGeom>
          <a:solidFill>
            <a:srgbClr val="E36DFF"/>
          </a:solidFill>
          <a:ln w="12700">
            <a:solidFill>
              <a:schemeClr val="tx1"/>
            </a:solidFill>
          </a:ln>
          <a:effectLst>
            <a:glow rad="139700">
              <a:srgbClr val="CC00FF">
                <a:alpha val="40000"/>
              </a:srgb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Synonyms: resolve</a:t>
            </a:r>
          </a:p>
        </p:txBody>
      </p:sp>
      <p:pic>
        <p:nvPicPr>
          <p:cNvPr id="19458" name="Picture 2" descr="Image result for grit arm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008" y="2029268"/>
            <a:ext cx="289560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Image result for grit athle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008" y="4479876"/>
            <a:ext cx="28956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Image result for grit ki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0"/>
          <a:stretch/>
        </p:blipFill>
        <p:spPr bwMode="auto">
          <a:xfrm>
            <a:off x="6766138" y="445717"/>
            <a:ext cx="3005866" cy="230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965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653883"/>
            <a:ext cx="5755105" cy="1325563"/>
          </a:xfrm>
          <a:solidFill>
            <a:srgbClr val="00B0F0"/>
          </a:solidFill>
          <a:ln w="12700">
            <a:solidFill>
              <a:schemeClr val="tx1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txBody>
          <a:bodyPr/>
          <a:lstStyle/>
          <a:p>
            <a:r>
              <a:rPr lang="en-US" b="1" dirty="0"/>
              <a:t>vague (adj.)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490462"/>
            <a:ext cx="5755105" cy="2233938"/>
          </a:xfrm>
          <a:solidFill>
            <a:srgbClr val="92D050"/>
          </a:solidFill>
          <a:ln w="127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/>
              <a:t>Definition: not communicating clearly</a:t>
            </a:r>
          </a:p>
        </p:txBody>
      </p:sp>
      <p:pic>
        <p:nvPicPr>
          <p:cNvPr id="20488" name="Picture 8" descr="Image result for vague respons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" r="2935" b="12789"/>
          <a:stretch/>
        </p:blipFill>
        <p:spPr bwMode="auto">
          <a:xfrm>
            <a:off x="6799949" y="267181"/>
            <a:ext cx="3196458" cy="381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199" y="5080000"/>
            <a:ext cx="5755105" cy="1164657"/>
          </a:xfrm>
          <a:prstGeom prst="rect">
            <a:avLst/>
          </a:prstGeom>
          <a:solidFill>
            <a:srgbClr val="E36DFF"/>
          </a:solidFill>
          <a:ln w="12700">
            <a:solidFill>
              <a:schemeClr val="tx1"/>
            </a:solidFill>
          </a:ln>
          <a:effectLst>
            <a:glow rad="139700">
              <a:srgbClr val="CC00FF">
                <a:alpha val="40000"/>
              </a:srgb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Synonyms: imprecise</a:t>
            </a:r>
          </a:p>
        </p:txBody>
      </p:sp>
      <p:pic>
        <p:nvPicPr>
          <p:cNvPr id="20486" name="Picture 6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1" r="14671"/>
          <a:stretch/>
        </p:blipFill>
        <p:spPr bwMode="auto">
          <a:xfrm>
            <a:off x="7690020" y="3891614"/>
            <a:ext cx="3254645" cy="296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Image result for vague response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2" t="5264" b="4179"/>
          <a:stretch/>
        </p:blipFill>
        <p:spPr bwMode="auto">
          <a:xfrm>
            <a:off x="9523988" y="1906292"/>
            <a:ext cx="2668012" cy="201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032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653883"/>
            <a:ext cx="5755105" cy="1325563"/>
          </a:xfrm>
          <a:solidFill>
            <a:srgbClr val="00B0F0"/>
          </a:solidFill>
          <a:ln w="12700">
            <a:solidFill>
              <a:schemeClr val="tx1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txBody>
          <a:bodyPr/>
          <a:lstStyle/>
          <a:p>
            <a:r>
              <a:rPr lang="en-US" b="1" dirty="0"/>
              <a:t>poignant (adj.)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490462"/>
            <a:ext cx="5755105" cy="2233938"/>
          </a:xfrm>
          <a:solidFill>
            <a:srgbClr val="92D050"/>
          </a:solidFill>
          <a:ln w="127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/>
              <a:t>Definition: in a deeply emotional way; designed to evoke strong emotions like sorrow, sympathy or regret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199" y="5080000"/>
            <a:ext cx="5755105" cy="1164657"/>
          </a:xfrm>
          <a:prstGeom prst="rect">
            <a:avLst/>
          </a:prstGeom>
          <a:solidFill>
            <a:srgbClr val="E36DFF"/>
          </a:solidFill>
          <a:ln w="12700">
            <a:solidFill>
              <a:schemeClr val="tx1"/>
            </a:solidFill>
          </a:ln>
          <a:effectLst>
            <a:glow rad="139700">
              <a:srgbClr val="CC00FF">
                <a:alpha val="40000"/>
              </a:srgb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Synonyms: touching; heartbreaking</a:t>
            </a:r>
          </a:p>
        </p:txBody>
      </p:sp>
      <p:pic>
        <p:nvPicPr>
          <p:cNvPr id="1026" name="Picture 2" descr="Image result for poignant army reuni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721" y="653883"/>
            <a:ext cx="2618477" cy="309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623" y="4111936"/>
            <a:ext cx="2699849" cy="217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9" r="13848"/>
          <a:stretch/>
        </p:blipFill>
        <p:spPr bwMode="auto">
          <a:xfrm>
            <a:off x="9644635" y="4111936"/>
            <a:ext cx="2333563" cy="193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6" t="8852" b="14243"/>
          <a:stretch/>
        </p:blipFill>
        <p:spPr bwMode="auto">
          <a:xfrm>
            <a:off x="6886623" y="653883"/>
            <a:ext cx="2417735" cy="304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686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653883"/>
            <a:ext cx="5755105" cy="1325563"/>
          </a:xfrm>
          <a:solidFill>
            <a:srgbClr val="00B0F0"/>
          </a:solidFill>
          <a:ln w="12700">
            <a:solidFill>
              <a:schemeClr val="tx1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txBody>
          <a:bodyPr/>
          <a:lstStyle/>
          <a:p>
            <a:r>
              <a:rPr lang="en-US" b="1" dirty="0"/>
              <a:t>reverie (n.)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490462"/>
            <a:ext cx="5755105" cy="2233938"/>
          </a:xfrm>
          <a:solidFill>
            <a:srgbClr val="92D050"/>
          </a:solidFill>
          <a:ln w="127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/>
              <a:t>Definition: a state of being pleasantly lost in one's thoughts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199" y="5080000"/>
            <a:ext cx="5755105" cy="1164657"/>
          </a:xfrm>
          <a:prstGeom prst="rect">
            <a:avLst/>
          </a:prstGeom>
          <a:solidFill>
            <a:srgbClr val="E36DFF"/>
          </a:solidFill>
          <a:ln w="12700">
            <a:solidFill>
              <a:schemeClr val="tx1"/>
            </a:solidFill>
          </a:ln>
          <a:effectLst>
            <a:glow rad="139700">
              <a:srgbClr val="CC00FF">
                <a:alpha val="40000"/>
              </a:srgb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Synonyms: daydream</a:t>
            </a:r>
          </a:p>
        </p:txBody>
      </p:sp>
      <p:pic>
        <p:nvPicPr>
          <p:cNvPr id="15362" name="Picture 2" descr="Image result for pleasant daydre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318" y="653883"/>
            <a:ext cx="3765496" cy="250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Image result for pleasant daydream hispanic stud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216" y="3456122"/>
            <a:ext cx="4450519" cy="319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145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544</TotalTime>
  <Words>244</Words>
  <Application>Microsoft Office PowerPoint</Application>
  <PresentationFormat>Widescreen</PresentationFormat>
  <Paragraphs>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inconspicuous (adj.)</vt:lpstr>
      <vt:lpstr>bizarre (adj.)</vt:lpstr>
      <vt:lpstr>nostalgia (n.)</vt:lpstr>
      <vt:lpstr>grit (n.)</vt:lpstr>
      <vt:lpstr>vague (adj.)</vt:lpstr>
      <vt:lpstr>poignant (adj.)</vt:lpstr>
      <vt:lpstr>reverie (n.)</vt:lpstr>
      <vt:lpstr>lulled (v.)</vt:lpstr>
      <vt:lpstr>monotonous (adj.)</vt:lpstr>
      <vt:lpstr>elude (v.)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Theresa Cowart</dc:creator>
  <cp:lastModifiedBy>Katherine Curran</cp:lastModifiedBy>
  <cp:revision>54</cp:revision>
  <dcterms:created xsi:type="dcterms:W3CDTF">2017-08-02T20:38:11Z</dcterms:created>
  <dcterms:modified xsi:type="dcterms:W3CDTF">2020-01-07T16:41:34Z</dcterms:modified>
</cp:coreProperties>
</file>