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4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ilona-veresk.deviantart.com/art/Romeo-and-Juliet-2013-42302290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MnjfMdVcUA&amp;list=PL7dF5-pLSCUnf9Be71DK1aTbY3z3kxKzW" TargetMode="External"/><Relationship Id="rId2" Type="http://schemas.openxmlformats.org/officeDocument/2006/relationships/hyperlink" Target="https://www.sparknotes.com/nofear/shakespeare/romeojuliet/page_72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orms.gle/5RUkzFeWTDkQ9oMX9" TargetMode="External"/><Relationship Id="rId4" Type="http://schemas.openxmlformats.org/officeDocument/2006/relationships/hyperlink" Target="Unit%204%20-%20Romeo%20&amp;%20Juliet/R&amp;J%20Comp%20Questions%20Act%20II%20Scene%20i-ii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Unit%204%20-%20Romeo%20&amp;%20Juliet/Plot%20Charts.docx" TargetMode="External"/><Relationship Id="rId2" Type="http://schemas.openxmlformats.org/officeDocument/2006/relationships/hyperlink" Target="Unit%204%20-%20Romeo%20&amp;%20Juliet/Plot%20Charts%20Cloze%20No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Unit%204%20-%20Romeo%20&amp;%20Juliet/R&amp;J%20Journal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E9E9C-3482-4BF0-A69C-01F05057D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Romeo &amp; Juliet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6E703-4D3C-476E-AEBE-602FD0D245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Semester Week 11</a:t>
            </a:r>
          </a:p>
          <a:p>
            <a:r>
              <a:rPr lang="en-US" sz="3600" dirty="0"/>
              <a:t>Unit Day 8</a:t>
            </a:r>
          </a:p>
        </p:txBody>
      </p:sp>
    </p:spTree>
    <p:extLst>
      <p:ext uri="{BB962C8B-B14F-4D97-AF65-F5344CB8AC3E}">
        <p14:creationId xmlns:p14="http://schemas.microsoft.com/office/powerpoint/2010/main" val="201122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AF18F-273C-4EBF-8894-3007BDEF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0"/>
            <a:ext cx="4924425" cy="81454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Week 11 Overview</a:t>
            </a:r>
          </a:p>
        </p:txBody>
      </p:sp>
      <p:pic>
        <p:nvPicPr>
          <p:cNvPr id="5" name="Picture 4" descr="A person standing in front of a statue&#10;&#10;Description automatically generated">
            <a:extLst>
              <a:ext uri="{FF2B5EF4-FFF2-40B4-BE49-F238E27FC236}">
                <a16:creationId xmlns:a16="http://schemas.microsoft.com/office/drawing/2014/main" id="{25261E34-C0FA-433A-B3A2-A1FD553C58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13346" r="2" b="7062"/>
          <a:stretch/>
        </p:blipFill>
        <p:spPr>
          <a:xfrm>
            <a:off x="20" y="975"/>
            <a:ext cx="609598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87C30-4D93-41D3-AEFB-BEC793045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0" y="733425"/>
            <a:ext cx="5448300" cy="592549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Monday (Day 6):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Flex Day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Tuesday (Day 7):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Journal #2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Review Terms: Monologue, Soliloquy, Aside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Plot Summary Act I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Read Act I Scene v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Complete Comprehension Questions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Wednesday (Day 8):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Read Act II Prologue - Scene ii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Plot Summary Act I-II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Complete Comprehension Questions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Journal #3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Thursday (Day 9):</a:t>
            </a:r>
            <a:endParaRPr lang="en-US" sz="1400" dirty="0"/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View Film Versions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Interact with </a:t>
            </a:r>
            <a:r>
              <a:rPr lang="en-US" sz="1400" dirty="0" err="1"/>
              <a:t>pg</a:t>
            </a:r>
            <a:r>
              <a:rPr lang="en-US" sz="1400" dirty="0"/>
              <a:t> 374 &amp; 382 to compare films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Interact with Springboard </a:t>
            </a:r>
            <a:r>
              <a:rPr lang="en-US" sz="1400" dirty="0" err="1"/>
              <a:t>pg</a:t>
            </a:r>
            <a:r>
              <a:rPr lang="en-US" sz="1400" dirty="0"/>
              <a:t> 384-387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View Film Version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Journal #4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Friday (Day 10): 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Review Terms: Foils &amp; Dramatic Irony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Interact with Springboard </a:t>
            </a:r>
            <a:r>
              <a:rPr lang="en-US" sz="1400" dirty="0" err="1"/>
              <a:t>pg</a:t>
            </a:r>
            <a:r>
              <a:rPr lang="en-US" sz="1400" dirty="0"/>
              <a:t> 389 &amp; 391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Read Act II Scene iii-vi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Plot Summary Act II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Complete Comprehension Questions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2E0DE0-0FA5-418B-9121-037A33D374A3}"/>
              </a:ext>
            </a:extLst>
          </p:cNvPr>
          <p:cNvSpPr txBox="1"/>
          <p:nvPr/>
        </p:nvSpPr>
        <p:spPr>
          <a:xfrm>
            <a:off x="3636672" y="6658920"/>
            <a:ext cx="245932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://ilona-veresk.deviantart.com/art/Romeo-and-Juliet-2013-42302290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21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/>
          <a:lstStyle/>
          <a:p>
            <a:r>
              <a:rPr lang="en-US" cap="none" dirty="0">
                <a:latin typeface="Lucida Calligraphy" panose="03010101010101010101" pitchFamily="66" charset="0"/>
              </a:rPr>
              <a:t>Roman Numeral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182" y="1581150"/>
            <a:ext cx="8600661" cy="4857750"/>
          </a:xfrm>
          <a:ln>
            <a:solidFill>
              <a:schemeClr val="tx1"/>
            </a:solidFill>
          </a:ln>
        </p:spPr>
        <p:txBody>
          <a:bodyPr anchor="t"/>
          <a:lstStyle/>
          <a:p>
            <a:pPr marL="0" indent="0" defTabSz="914400">
              <a:spcAft>
                <a:spcPts val="600"/>
              </a:spcAft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 Numerals</a:t>
            </a:r>
          </a:p>
          <a:p>
            <a:pPr marL="0" indent="0" defTabSz="914400">
              <a:spcAft>
                <a:spcPts val="600"/>
              </a:spcAft>
              <a:buNone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i="1" dirty="0"/>
              <a:t>	The Act is always a 	The Scene is always a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i="1" dirty="0"/>
              <a:t>	CAPITAL letter		lowercase letter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 = 1				</a:t>
            </a:r>
            <a:r>
              <a:rPr lang="en-US" sz="2800" dirty="0" err="1"/>
              <a:t>i</a:t>
            </a:r>
            <a:r>
              <a:rPr lang="en-US" sz="2800" dirty="0"/>
              <a:t> = 1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II = 2				ii = 2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III = 3				iii = 3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IV = 4				iv = 4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V = 5				v = 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3649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/>
          <a:lstStyle/>
          <a:p>
            <a:r>
              <a:rPr lang="en-US" cap="none" dirty="0">
                <a:latin typeface="Lucida Calligraphy" panose="03010101010101010101" pitchFamily="66" charset="0"/>
              </a:rPr>
              <a:t>Wednesday – Day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581150"/>
            <a:ext cx="6016486" cy="4857750"/>
          </a:xfrm>
          <a:ln>
            <a:solidFill>
              <a:schemeClr val="tx1"/>
            </a:solidFill>
          </a:ln>
        </p:spPr>
        <p:txBody>
          <a:bodyPr anchor="t"/>
          <a:lstStyle/>
          <a:p>
            <a:pPr marL="0" indent="0" algn="ctr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Act II Prologue &amp; Scenes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-ii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1: Visit No Fear Shakespeare Romeo and Juliet </a:t>
            </a:r>
          </a:p>
          <a:p>
            <a:pPr marL="0" indent="0">
              <a:buNone/>
            </a:pPr>
            <a:r>
              <a:rPr lang="en-US" dirty="0"/>
              <a:t>Step 2: Read Act II Prologue &amp; Scene </a:t>
            </a:r>
            <a:r>
              <a:rPr lang="en-US" dirty="0" err="1"/>
              <a:t>i</a:t>
            </a:r>
            <a:r>
              <a:rPr lang="en-US" dirty="0"/>
              <a:t>-ii (</a:t>
            </a:r>
            <a:r>
              <a:rPr lang="en-US" dirty="0" err="1"/>
              <a:t>pg</a:t>
            </a:r>
            <a:r>
              <a:rPr lang="en-US" dirty="0"/>
              <a:t> 72-94 in hardcopy)</a:t>
            </a:r>
          </a:p>
          <a:p>
            <a:pPr marL="0" indent="0">
              <a:buNone/>
            </a:pPr>
            <a:r>
              <a:rPr lang="en-US" dirty="0"/>
              <a:t>Step 3: Answer Comprehension Questions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** Unfortunately I was not able to make copies of the comprehension questions before we left. Feel free to answer these questions digitally, in print, or just on notebook paper if that’s easiest.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6EEB3-3637-4922-BFC2-F1FD85AA3734}"/>
              </a:ext>
            </a:extLst>
          </p:cNvPr>
          <p:cNvSpPr txBox="1">
            <a:spLocks/>
          </p:cNvSpPr>
          <p:nvPr/>
        </p:nvSpPr>
        <p:spPr>
          <a:xfrm>
            <a:off x="6510130" y="1581150"/>
            <a:ext cx="5377069" cy="48577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Reminders, Resources &amp; Tips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All linked materials available on blog **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Fear Shakespeare Act II Prologue &amp; Scene </a:t>
            </a:r>
            <a:r>
              <a:rPr lang="en-US" dirty="0" err="1"/>
              <a:t>i</a:t>
            </a:r>
            <a:r>
              <a:rPr lang="en-US" dirty="0"/>
              <a:t>-ii: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https://www.sparknotes.com/nofear/shakespeare/romeojuliet/page_72/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Fear Shakespeare Audio Companion: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https://www.youtube.com/watch?v=LMnjfMdVcUA&amp;list=PL7dF5-pLSCUnf9Be71DK1aTbY3z3kxKzW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Attached here: </a:t>
            </a:r>
            <a:r>
              <a:rPr lang="en-US" dirty="0">
                <a:hlinkClick r:id="rId4" action="ppaction://hlinkfile"/>
              </a:rPr>
              <a:t>Unit 4 - Romeo &amp; Juliet\R&amp;J Comp Questions Act II Scene i-ii.docx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Google Form Version: </a:t>
            </a:r>
            <a:r>
              <a:rPr lang="en-US" dirty="0">
                <a:hlinkClick r:id="rId5"/>
              </a:rPr>
              <a:t>https://forms.gle/5RUkzFeWTDkQ9oMX9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300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/>
          <a:lstStyle/>
          <a:p>
            <a:r>
              <a:rPr lang="en-US" cap="none" dirty="0">
                <a:latin typeface="Lucida Calligraphy" panose="03010101010101010101" pitchFamily="66" charset="0"/>
              </a:rPr>
              <a:t>Wednesday – Day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581150"/>
            <a:ext cx="6220286" cy="4857750"/>
          </a:xfrm>
          <a:ln>
            <a:solidFill>
              <a:schemeClr val="tx1"/>
            </a:solidFill>
          </a:ln>
        </p:spPr>
        <p:txBody>
          <a:bodyPr anchor="t"/>
          <a:lstStyle/>
          <a:p>
            <a:pPr marL="0" indent="0" algn="ctr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Plot Summary &amp; Journal #3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1: Complete Plot Summary end of Act I &amp; beginning of Act II</a:t>
            </a:r>
          </a:p>
          <a:p>
            <a:pPr marL="0" indent="0">
              <a:buNone/>
            </a:pPr>
            <a:r>
              <a:rPr lang="en-US" dirty="0"/>
              <a:t>Step 2: Complete Journal #3 – </a:t>
            </a:r>
          </a:p>
          <a:p>
            <a:pPr marL="0" indent="0">
              <a:buNone/>
            </a:pPr>
            <a:r>
              <a:rPr lang="en-US" dirty="0"/>
              <a:t>	“How could the balcony scene be modernized to 2020?”</a:t>
            </a:r>
          </a:p>
          <a:p>
            <a:pPr marL="1143000">
              <a:buFont typeface="Wingdings" panose="05000000000000000000" pitchFamily="2" charset="2"/>
              <a:buChar char="Ø"/>
            </a:pPr>
            <a:r>
              <a:rPr lang="en-US" dirty="0"/>
              <a:t>When responding, consider how teenagers might interact in 2020? What would be the modern day equivalent of the infamous balcony scene?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6EEB3-3637-4922-BFC2-F1FD85AA3734}"/>
              </a:ext>
            </a:extLst>
          </p:cNvPr>
          <p:cNvSpPr txBox="1">
            <a:spLocks/>
          </p:cNvSpPr>
          <p:nvPr/>
        </p:nvSpPr>
        <p:spPr>
          <a:xfrm>
            <a:off x="6684885" y="1581150"/>
            <a:ext cx="5192789" cy="48577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Reminders, Resources &amp; Tips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All linked materials available on blog **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** Find in light pink packet page 5 **</a:t>
            </a:r>
          </a:p>
          <a:p>
            <a:pPr marL="0" indent="0">
              <a:buNone/>
            </a:pPr>
            <a:r>
              <a:rPr lang="en-US" dirty="0"/>
              <a:t>Attached here: </a:t>
            </a:r>
            <a:r>
              <a:rPr lang="en-US" dirty="0">
                <a:hlinkClick r:id="rId2" action="ppaction://hlinkfile"/>
              </a:rPr>
              <a:t>Unit 4 - Romeo &amp; Juliet\Plot Charts Cloze Notes.docx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Answer Key: </a:t>
            </a:r>
            <a:r>
              <a:rPr lang="en-US" dirty="0">
                <a:hlinkClick r:id="rId3" action="ppaction://hlinkfile"/>
              </a:rPr>
              <a:t>Unit 4 - Romeo &amp; Juliet\Plot Charts.docx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** Find in light pink packet page 7 **</a:t>
            </a:r>
          </a:p>
          <a:p>
            <a:pPr marL="0" indent="0">
              <a:buNone/>
            </a:pPr>
            <a:r>
              <a:rPr lang="en-US" dirty="0"/>
              <a:t>Attached here: </a:t>
            </a:r>
            <a:r>
              <a:rPr lang="en-US" dirty="0">
                <a:hlinkClick r:id="rId4" action="ppaction://hlinkfile"/>
              </a:rPr>
              <a:t>Unit 4 - Romeo &amp; Juliet\R&amp;J Journals.docx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46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6243</TotalTime>
  <Words>430</Words>
  <Application>Microsoft Office PowerPoint</Application>
  <PresentationFormat>Widescreen</PresentationFormat>
  <Paragraphs>75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Lucida Calligraphy</vt:lpstr>
      <vt:lpstr>Wingdings</vt:lpstr>
      <vt:lpstr>Celestial</vt:lpstr>
      <vt:lpstr>Romeo &amp; Juliet</vt:lpstr>
      <vt:lpstr>Week 11 Overview</vt:lpstr>
      <vt:lpstr>Roman Numeral Guide</vt:lpstr>
      <vt:lpstr>Wednesday – Day 8</vt:lpstr>
      <vt:lpstr>Wednesday – Day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&amp; Juliet</dc:title>
  <dc:creator>Katherine Curran</dc:creator>
  <cp:lastModifiedBy>Katherine Curran</cp:lastModifiedBy>
  <cp:revision>55</cp:revision>
  <dcterms:created xsi:type="dcterms:W3CDTF">2020-03-16T14:47:01Z</dcterms:created>
  <dcterms:modified xsi:type="dcterms:W3CDTF">2020-03-25T13:05:30Z</dcterms:modified>
</cp:coreProperties>
</file>