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67" d="100"/>
          <a:sy n="67" d="100"/>
        </p:scale>
        <p:origin x="5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ilona-veresk.deviantart.com/art/Romeo-and-Juliet-2013-42302290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file:///D:\Hillgrove%20Teaching\0%209th%20Grade%20SP%2020\Unit%204%20-%20Romeo%20&amp;%20Juliet\Character%20Map.docx" TargetMode="External"/><Relationship Id="rId2" Type="http://schemas.openxmlformats.org/officeDocument/2006/relationships/hyperlink" Target="file:///D:\Hillgrove%20Teaching\0%209th%20Grade%20SP%2020\Unit%204%20-%20Romeo%20&amp;%20Juliet\Character%20Map%20Blank.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bookishtemptations.com/2014/07/01/top-ten-tuesday-with-elena-favorite-movie-adaptations-of-classics/"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myplaceforenglish.blogspot.com/2008/08/learning-with-movies-romeo-juliet.html" TargetMode="External"/><Relationship Id="rId5" Type="http://schemas.openxmlformats.org/officeDocument/2006/relationships/image" Target="../media/image6.jpg"/><Relationship Id="rId4" Type="http://schemas.openxmlformats.org/officeDocument/2006/relationships/hyperlink" Target="https://creativecommons.org/licenses/by-nd/3.0/" TargetMode="External"/><Relationship Id="rId9" Type="http://schemas.openxmlformats.org/officeDocument/2006/relationships/hyperlink" Target="http://jaycwolfe.com/2013/10/09/five-points-youre-probably-missing-in-shakespeares-romeo-and-juli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9E9C-3482-4BF0-A69C-01F05057D1C7}"/>
              </a:ext>
            </a:extLst>
          </p:cNvPr>
          <p:cNvSpPr>
            <a:spLocks noGrp="1"/>
          </p:cNvSpPr>
          <p:nvPr>
            <p:ph type="ctrTitle"/>
          </p:nvPr>
        </p:nvSpPr>
        <p:spPr/>
        <p:txBody>
          <a:bodyPr>
            <a:normAutofit/>
          </a:bodyPr>
          <a:lstStyle/>
          <a:p>
            <a:r>
              <a:rPr lang="en-US" cap="none" dirty="0">
                <a:latin typeface="Lucida Calligraphy" panose="03010101010101010101" pitchFamily="66" charset="0"/>
              </a:rPr>
              <a:t>Romeo &amp; Juliet</a:t>
            </a:r>
          </a:p>
        </p:txBody>
      </p:sp>
      <p:sp>
        <p:nvSpPr>
          <p:cNvPr id="3" name="Subtitle 2">
            <a:extLst>
              <a:ext uri="{FF2B5EF4-FFF2-40B4-BE49-F238E27FC236}">
                <a16:creationId xmlns:a16="http://schemas.microsoft.com/office/drawing/2014/main" id="{8DA6E703-4D3C-476E-AEBE-602FD0D24577}"/>
              </a:ext>
            </a:extLst>
          </p:cNvPr>
          <p:cNvSpPr>
            <a:spLocks noGrp="1"/>
          </p:cNvSpPr>
          <p:nvPr>
            <p:ph type="subTitle" idx="1"/>
          </p:nvPr>
        </p:nvSpPr>
        <p:spPr/>
        <p:txBody>
          <a:bodyPr>
            <a:normAutofit/>
          </a:bodyPr>
          <a:lstStyle/>
          <a:p>
            <a:r>
              <a:rPr lang="en-US" sz="3600" dirty="0"/>
              <a:t>Semester Week 10</a:t>
            </a:r>
          </a:p>
          <a:p>
            <a:r>
              <a:rPr lang="en-US" sz="3600"/>
              <a:t>Unit Day 4</a:t>
            </a:r>
            <a:endParaRPr lang="en-US" sz="3600" dirty="0"/>
          </a:p>
        </p:txBody>
      </p:sp>
    </p:spTree>
    <p:extLst>
      <p:ext uri="{BB962C8B-B14F-4D97-AF65-F5344CB8AC3E}">
        <p14:creationId xmlns:p14="http://schemas.microsoft.com/office/powerpoint/2010/main" val="201122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F18F-273C-4EBF-8894-3007BDEFD8DA}"/>
              </a:ext>
            </a:extLst>
          </p:cNvPr>
          <p:cNvSpPr>
            <a:spLocks noGrp="1"/>
          </p:cNvSpPr>
          <p:nvPr>
            <p:ph type="title"/>
          </p:nvPr>
        </p:nvSpPr>
        <p:spPr>
          <a:xfrm>
            <a:off x="6305549" y="147485"/>
            <a:ext cx="4924425" cy="814540"/>
          </a:xfrm>
        </p:spPr>
        <p:txBody>
          <a:bodyPr>
            <a:normAutofit/>
          </a:bodyPr>
          <a:lstStyle/>
          <a:p>
            <a:r>
              <a:rPr lang="en-US" cap="none" dirty="0">
                <a:latin typeface="Lucida Calligraphy" panose="03010101010101010101" pitchFamily="66" charset="0"/>
              </a:rPr>
              <a:t>Week 10 Overview</a:t>
            </a:r>
          </a:p>
        </p:txBody>
      </p:sp>
      <p:pic>
        <p:nvPicPr>
          <p:cNvPr id="5" name="Picture 4" descr="A person standing in front of a statue&#10;&#10;Description automatically generated">
            <a:extLst>
              <a:ext uri="{FF2B5EF4-FFF2-40B4-BE49-F238E27FC236}">
                <a16:creationId xmlns:a16="http://schemas.microsoft.com/office/drawing/2014/main" id="{25261E34-C0FA-433A-B3A2-A1FD553C586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346" r="2" b="7062"/>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87F87C30-4D93-41D3-AEFB-BEC793045D0D}"/>
              </a:ext>
            </a:extLst>
          </p:cNvPr>
          <p:cNvSpPr>
            <a:spLocks noGrp="1"/>
          </p:cNvSpPr>
          <p:nvPr>
            <p:ph idx="1"/>
          </p:nvPr>
        </p:nvSpPr>
        <p:spPr>
          <a:xfrm>
            <a:off x="6400800" y="962025"/>
            <a:ext cx="5448300" cy="5696895"/>
          </a:xfrm>
        </p:spPr>
        <p:txBody>
          <a:bodyPr>
            <a:normAutofit/>
          </a:bodyPr>
          <a:lstStyle/>
          <a:p>
            <a:pPr marL="0" indent="0">
              <a:lnSpc>
                <a:spcPct val="90000"/>
              </a:lnSpc>
              <a:buNone/>
            </a:pPr>
            <a:r>
              <a:rPr lang="en-US" sz="1400" dirty="0">
                <a:latin typeface="Lucida Calligraphy" panose="03010101010101010101" pitchFamily="66" charset="0"/>
              </a:rPr>
              <a:t>Monday (Day 1):</a:t>
            </a:r>
          </a:p>
          <a:p>
            <a:pPr marL="640080">
              <a:lnSpc>
                <a:spcPct val="90000"/>
              </a:lnSpc>
              <a:buFont typeface="Wingdings" panose="05000000000000000000" pitchFamily="2" charset="2"/>
              <a:buChar char="v"/>
            </a:pPr>
            <a:r>
              <a:rPr lang="en-US" sz="1400" dirty="0"/>
              <a:t>Finish writing the CEIEI for Bronx Masquerade</a:t>
            </a:r>
          </a:p>
          <a:p>
            <a:pPr marL="640080">
              <a:lnSpc>
                <a:spcPct val="90000"/>
              </a:lnSpc>
              <a:buFont typeface="Wingdings" panose="05000000000000000000" pitchFamily="2" charset="2"/>
              <a:buChar char="v"/>
            </a:pPr>
            <a:r>
              <a:rPr lang="en-US" sz="1400" dirty="0"/>
              <a:t>Complete the Anticipation Guide for Romeo and Juliet</a:t>
            </a:r>
          </a:p>
          <a:p>
            <a:pPr marL="0" indent="0">
              <a:lnSpc>
                <a:spcPct val="90000"/>
              </a:lnSpc>
              <a:buNone/>
            </a:pPr>
            <a:r>
              <a:rPr lang="en-US" sz="1400" dirty="0">
                <a:latin typeface="Lucida Calligraphy" panose="03010101010101010101" pitchFamily="66" charset="0"/>
              </a:rPr>
              <a:t>Tuesday (Day 2):</a:t>
            </a:r>
          </a:p>
          <a:p>
            <a:pPr marL="640080">
              <a:lnSpc>
                <a:spcPct val="90000"/>
              </a:lnSpc>
              <a:buFont typeface="Wingdings" panose="05000000000000000000" pitchFamily="2" charset="2"/>
              <a:buChar char="v"/>
            </a:pPr>
            <a:r>
              <a:rPr lang="en-US" sz="1400" dirty="0"/>
              <a:t>View Hip Hop and Shakespeare by Akala &amp; Complete Ted Talk Worksheet</a:t>
            </a:r>
          </a:p>
          <a:p>
            <a:pPr marL="640080">
              <a:lnSpc>
                <a:spcPct val="90000"/>
              </a:lnSpc>
              <a:buFont typeface="Wingdings" panose="05000000000000000000" pitchFamily="2" charset="2"/>
              <a:buChar char="v"/>
            </a:pPr>
            <a:r>
              <a:rPr lang="en-US" sz="1400" dirty="0"/>
              <a:t>Interact with Springboard </a:t>
            </a:r>
            <a:r>
              <a:rPr lang="en-US" sz="1400" dirty="0" err="1"/>
              <a:t>pg</a:t>
            </a:r>
            <a:r>
              <a:rPr lang="en-US" sz="1400" dirty="0"/>
              <a:t> 364-365</a:t>
            </a:r>
          </a:p>
          <a:p>
            <a:pPr marL="0" indent="0">
              <a:lnSpc>
                <a:spcPct val="90000"/>
              </a:lnSpc>
              <a:buNone/>
            </a:pPr>
            <a:r>
              <a:rPr lang="en-US" sz="1400" dirty="0">
                <a:latin typeface="Lucida Calligraphy" panose="03010101010101010101" pitchFamily="66" charset="0"/>
              </a:rPr>
              <a:t>Wednesday (Day 3):</a:t>
            </a:r>
          </a:p>
          <a:p>
            <a:pPr marL="640080">
              <a:lnSpc>
                <a:spcPct val="90000"/>
              </a:lnSpc>
              <a:buFont typeface="Wingdings" panose="05000000000000000000" pitchFamily="2" charset="2"/>
              <a:buChar char="v"/>
            </a:pPr>
            <a:r>
              <a:rPr lang="en-US" sz="1400" dirty="0"/>
              <a:t>Interact with Springboard </a:t>
            </a:r>
            <a:r>
              <a:rPr lang="en-US" sz="1400" dirty="0" err="1"/>
              <a:t>pg</a:t>
            </a:r>
            <a:r>
              <a:rPr lang="en-US" sz="1400" dirty="0"/>
              <a:t> 367-369</a:t>
            </a:r>
          </a:p>
          <a:p>
            <a:pPr marL="640080">
              <a:lnSpc>
                <a:spcPct val="90000"/>
              </a:lnSpc>
              <a:buFont typeface="Wingdings" panose="05000000000000000000" pitchFamily="2" charset="2"/>
              <a:buChar char="v"/>
            </a:pPr>
            <a:r>
              <a:rPr lang="en-US" sz="1400" dirty="0"/>
              <a:t>View Act I Scene </a:t>
            </a:r>
            <a:r>
              <a:rPr lang="en-US" sz="1400" dirty="0" err="1"/>
              <a:t>i</a:t>
            </a:r>
            <a:endParaRPr lang="en-US" sz="1400" dirty="0"/>
          </a:p>
          <a:p>
            <a:pPr marL="640080">
              <a:lnSpc>
                <a:spcPct val="90000"/>
              </a:lnSpc>
              <a:buFont typeface="Wingdings" panose="05000000000000000000" pitchFamily="2" charset="2"/>
              <a:buChar char="v"/>
            </a:pPr>
            <a:r>
              <a:rPr lang="en-US" sz="1400" dirty="0"/>
              <a:t>Complete Journal #1</a:t>
            </a:r>
          </a:p>
          <a:p>
            <a:pPr marL="0" indent="0">
              <a:lnSpc>
                <a:spcPct val="90000"/>
              </a:lnSpc>
              <a:buNone/>
            </a:pPr>
            <a:r>
              <a:rPr lang="en-US" sz="1400" dirty="0">
                <a:latin typeface="Lucida Calligraphy" panose="03010101010101010101" pitchFamily="66" charset="0"/>
              </a:rPr>
              <a:t>Thursday (Day 4):</a:t>
            </a:r>
          </a:p>
          <a:p>
            <a:pPr marL="640080">
              <a:lnSpc>
                <a:spcPct val="90000"/>
              </a:lnSpc>
              <a:buFont typeface="Wingdings" panose="05000000000000000000" pitchFamily="2" charset="2"/>
              <a:buChar char="v"/>
            </a:pPr>
            <a:r>
              <a:rPr lang="en-US" sz="1400" dirty="0"/>
              <a:t>Complete Character Map</a:t>
            </a:r>
          </a:p>
          <a:p>
            <a:pPr marL="640080">
              <a:lnSpc>
                <a:spcPct val="90000"/>
              </a:lnSpc>
              <a:buFont typeface="Wingdings" panose="05000000000000000000" pitchFamily="2" charset="2"/>
              <a:buChar char="v"/>
            </a:pPr>
            <a:r>
              <a:rPr lang="en-US" sz="1400" dirty="0"/>
              <a:t>View Film!</a:t>
            </a:r>
          </a:p>
          <a:p>
            <a:pPr marL="0" indent="0">
              <a:lnSpc>
                <a:spcPct val="90000"/>
              </a:lnSpc>
              <a:buNone/>
            </a:pPr>
            <a:r>
              <a:rPr lang="en-US" sz="1400" dirty="0">
                <a:latin typeface="Lucida Calligraphy" panose="03010101010101010101" pitchFamily="66" charset="0"/>
              </a:rPr>
              <a:t>Friday (Day 5): </a:t>
            </a:r>
          </a:p>
          <a:p>
            <a:pPr marL="640080">
              <a:lnSpc>
                <a:spcPct val="90000"/>
              </a:lnSpc>
              <a:buFont typeface="Wingdings" panose="05000000000000000000" pitchFamily="2" charset="2"/>
              <a:buChar char="v"/>
            </a:pPr>
            <a:r>
              <a:rPr lang="en-US" sz="1400" dirty="0"/>
              <a:t>Read Act I Scene </a:t>
            </a:r>
            <a:r>
              <a:rPr lang="en-US" sz="1400" dirty="0" err="1"/>
              <a:t>i</a:t>
            </a:r>
            <a:r>
              <a:rPr lang="en-US" sz="1400" dirty="0"/>
              <a:t>-iii</a:t>
            </a:r>
          </a:p>
          <a:p>
            <a:pPr marL="640080">
              <a:lnSpc>
                <a:spcPct val="90000"/>
              </a:lnSpc>
              <a:buFont typeface="Wingdings" panose="05000000000000000000" pitchFamily="2" charset="2"/>
              <a:buChar char="v"/>
            </a:pPr>
            <a:r>
              <a:rPr lang="en-US" sz="1400" dirty="0"/>
              <a:t>Respond to Comprehension Questions for Act I Scene </a:t>
            </a:r>
            <a:r>
              <a:rPr lang="en-US" sz="1400" dirty="0" err="1"/>
              <a:t>i</a:t>
            </a:r>
            <a:r>
              <a:rPr lang="en-US" sz="1400" dirty="0"/>
              <a:t>-iii</a:t>
            </a:r>
          </a:p>
        </p:txBody>
      </p:sp>
      <p:sp>
        <p:nvSpPr>
          <p:cNvPr id="6" name="TextBox 5">
            <a:extLst>
              <a:ext uri="{FF2B5EF4-FFF2-40B4-BE49-F238E27FC236}">
                <a16:creationId xmlns:a16="http://schemas.microsoft.com/office/drawing/2014/main" id="{6C2E0DE0-0FA5-418B-9121-037A33D374A3}"/>
              </a:ext>
            </a:extLst>
          </p:cNvPr>
          <p:cNvSpPr txBox="1"/>
          <p:nvPr/>
        </p:nvSpPr>
        <p:spPr>
          <a:xfrm>
            <a:off x="3636672" y="6658920"/>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ilona-veresk.deviantart.com/art/Romeo-and-Juliet-2013-42302290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73532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E5BB-60A0-4251-AE76-4FEAD06C58EA}"/>
              </a:ext>
            </a:extLst>
          </p:cNvPr>
          <p:cNvSpPr>
            <a:spLocks noGrp="1"/>
          </p:cNvSpPr>
          <p:nvPr>
            <p:ph type="title"/>
          </p:nvPr>
        </p:nvSpPr>
        <p:spPr>
          <a:xfrm>
            <a:off x="685801" y="609601"/>
            <a:ext cx="10131425" cy="781050"/>
          </a:xfrm>
        </p:spPr>
        <p:txBody>
          <a:bodyPr/>
          <a:lstStyle/>
          <a:p>
            <a:r>
              <a:rPr lang="en-US" cap="none" dirty="0">
                <a:latin typeface="Lucida Calligraphy" panose="03010101010101010101" pitchFamily="66" charset="0"/>
              </a:rPr>
              <a:t>Thursday – Day 4</a:t>
            </a:r>
          </a:p>
        </p:txBody>
      </p:sp>
      <p:sp>
        <p:nvSpPr>
          <p:cNvPr id="3" name="Content Placeholder 2">
            <a:extLst>
              <a:ext uri="{FF2B5EF4-FFF2-40B4-BE49-F238E27FC236}">
                <a16:creationId xmlns:a16="http://schemas.microsoft.com/office/drawing/2014/main" id="{FD309EF6-74D5-4FB8-9D43-46E127760745}"/>
              </a:ext>
            </a:extLst>
          </p:cNvPr>
          <p:cNvSpPr>
            <a:spLocks noGrp="1"/>
          </p:cNvSpPr>
          <p:nvPr>
            <p:ph idx="1"/>
          </p:nvPr>
        </p:nvSpPr>
        <p:spPr>
          <a:xfrm>
            <a:off x="304801" y="1581150"/>
            <a:ext cx="5553075" cy="4857750"/>
          </a:xfrm>
          <a:ln>
            <a:solidFill>
              <a:schemeClr val="tx1"/>
            </a:solidFill>
          </a:ln>
        </p:spPr>
        <p:txBody>
          <a:bodyPr anchor="t"/>
          <a:lstStyle/>
          <a:p>
            <a:pPr marL="0" indent="0" algn="ctr">
              <a:buNone/>
            </a:pPr>
            <a:r>
              <a:rPr lang="en-US" sz="2400" b="1" dirty="0">
                <a:effectLst>
                  <a:outerShdw blurRad="38100" dist="38100" dir="2700000" algn="tl">
                    <a:srgbClr val="000000">
                      <a:alpha val="43137"/>
                    </a:srgbClr>
                  </a:outerShdw>
                </a:effectLst>
              </a:rPr>
              <a:t>Character Chart!</a:t>
            </a:r>
            <a:endParaRPr lang="en-US" dirty="0"/>
          </a:p>
          <a:p>
            <a:pPr marL="0" indent="0">
              <a:buNone/>
            </a:pPr>
            <a:endParaRPr lang="en-US" dirty="0"/>
          </a:p>
          <a:p>
            <a:pPr marL="0" indent="0">
              <a:buNone/>
            </a:pPr>
            <a:r>
              <a:rPr lang="en-US" dirty="0"/>
              <a:t>Step 1: Reference Character Map </a:t>
            </a:r>
            <a:r>
              <a:rPr lang="en-US" dirty="0" err="1"/>
              <a:t>pg</a:t>
            </a:r>
            <a:r>
              <a:rPr lang="en-US" dirty="0"/>
              <a:t> 3 of pink packet</a:t>
            </a:r>
          </a:p>
          <a:p>
            <a:pPr marL="0" indent="0">
              <a:buNone/>
            </a:pPr>
            <a:r>
              <a:rPr lang="en-US" dirty="0"/>
              <a:t>Step 2: Read character descriptions and fill in the blanks (Montagues = rectangles, Capulets = ovals) </a:t>
            </a:r>
          </a:p>
          <a:p>
            <a:pPr marL="0" indent="0">
              <a:buNone/>
            </a:pPr>
            <a:r>
              <a:rPr lang="en-US" dirty="0"/>
              <a:t>Step 3: Check you answers against answer key</a:t>
            </a:r>
          </a:p>
        </p:txBody>
      </p:sp>
      <p:sp>
        <p:nvSpPr>
          <p:cNvPr id="5" name="Content Placeholder 2">
            <a:extLst>
              <a:ext uri="{FF2B5EF4-FFF2-40B4-BE49-F238E27FC236}">
                <a16:creationId xmlns:a16="http://schemas.microsoft.com/office/drawing/2014/main" id="{6AD6EEB3-3637-4922-BFC2-F1FD85AA3734}"/>
              </a:ext>
            </a:extLst>
          </p:cNvPr>
          <p:cNvSpPr txBox="1">
            <a:spLocks/>
          </p:cNvSpPr>
          <p:nvPr/>
        </p:nvSpPr>
        <p:spPr>
          <a:xfrm>
            <a:off x="6096000" y="1581150"/>
            <a:ext cx="5781675" cy="4857750"/>
          </a:xfrm>
          <a:prstGeom prst="rect">
            <a:avLst/>
          </a:prstGeom>
          <a:ln>
            <a:solidFill>
              <a:schemeClr val="tx1"/>
            </a:solidFill>
          </a:ln>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en-US" sz="2400" b="1" dirty="0">
                <a:effectLst>
                  <a:outerShdw blurRad="38100" dist="38100" dir="2700000" algn="tl">
                    <a:srgbClr val="000000">
                      <a:alpha val="43137"/>
                    </a:srgbClr>
                  </a:outerShdw>
                </a:effectLst>
              </a:rPr>
              <a:t>Reminders, Resources &amp; Tips</a:t>
            </a:r>
          </a:p>
          <a:p>
            <a:pPr marL="0" indent="0" algn="ctr">
              <a:buNone/>
            </a:pPr>
            <a:r>
              <a:rPr lang="en-US" b="1" dirty="0">
                <a:solidFill>
                  <a:srgbClr val="00B0F0"/>
                </a:solidFill>
                <a:effectLst>
                  <a:outerShdw blurRad="38100" dist="38100" dir="2700000" algn="tl">
                    <a:srgbClr val="000000">
                      <a:alpha val="43137"/>
                    </a:srgbClr>
                  </a:outerShdw>
                </a:effectLst>
              </a:rPr>
              <a:t>** All linked materials available on blog **</a:t>
            </a:r>
          </a:p>
          <a:p>
            <a:pPr marL="0" indent="0">
              <a:buNone/>
            </a:pPr>
            <a:endParaRPr lang="en-US" dirty="0"/>
          </a:p>
          <a:p>
            <a:pPr marL="0" indent="0">
              <a:buNone/>
            </a:pPr>
            <a:r>
              <a:rPr lang="en-US" dirty="0"/>
              <a:t>** Find in light pink packet page 3 **</a:t>
            </a:r>
          </a:p>
          <a:p>
            <a:pPr marL="0" indent="0">
              <a:buNone/>
            </a:pPr>
            <a:r>
              <a:rPr lang="en-US" dirty="0"/>
              <a:t>Attached here: </a:t>
            </a:r>
            <a:r>
              <a:rPr lang="en-US" dirty="0">
                <a:hlinkClick r:id="rId2" action="ppaction://hlinkfile"/>
              </a:rPr>
              <a:t>Character Map Blank.docx</a:t>
            </a:r>
            <a:endParaRPr lang="en-US" dirty="0"/>
          </a:p>
          <a:p>
            <a:pPr marL="0" indent="0">
              <a:buNone/>
            </a:pPr>
            <a:r>
              <a:rPr lang="en-US" dirty="0"/>
              <a:t>Answer Key: </a:t>
            </a:r>
            <a:r>
              <a:rPr lang="en-US" dirty="0">
                <a:hlinkClick r:id="rId3" action="ppaction://hlinkfile"/>
              </a:rPr>
              <a:t>Character Map.docx</a:t>
            </a:r>
            <a:endParaRPr lang="en-US" dirty="0"/>
          </a:p>
        </p:txBody>
      </p:sp>
    </p:spTree>
    <p:extLst>
      <p:ext uri="{BB962C8B-B14F-4D97-AF65-F5344CB8AC3E}">
        <p14:creationId xmlns:p14="http://schemas.microsoft.com/office/powerpoint/2010/main" val="198121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E5BB-60A0-4251-AE76-4FEAD06C58EA}"/>
              </a:ext>
            </a:extLst>
          </p:cNvPr>
          <p:cNvSpPr>
            <a:spLocks noGrp="1"/>
          </p:cNvSpPr>
          <p:nvPr>
            <p:ph type="title"/>
          </p:nvPr>
        </p:nvSpPr>
        <p:spPr>
          <a:xfrm>
            <a:off x="685235" y="404464"/>
            <a:ext cx="5191692" cy="781050"/>
          </a:xfrm>
        </p:spPr>
        <p:txBody>
          <a:bodyPr/>
          <a:lstStyle/>
          <a:p>
            <a:r>
              <a:rPr lang="en-US" cap="none" dirty="0">
                <a:latin typeface="Lucida Calligraphy" panose="03010101010101010101" pitchFamily="66" charset="0"/>
              </a:rPr>
              <a:t>Thursday – Day 4</a:t>
            </a:r>
          </a:p>
        </p:txBody>
      </p:sp>
      <p:sp>
        <p:nvSpPr>
          <p:cNvPr id="3" name="Content Placeholder 2">
            <a:extLst>
              <a:ext uri="{FF2B5EF4-FFF2-40B4-BE49-F238E27FC236}">
                <a16:creationId xmlns:a16="http://schemas.microsoft.com/office/drawing/2014/main" id="{FD309EF6-74D5-4FB8-9D43-46E127760745}"/>
              </a:ext>
            </a:extLst>
          </p:cNvPr>
          <p:cNvSpPr>
            <a:spLocks noGrp="1"/>
          </p:cNvSpPr>
          <p:nvPr>
            <p:ph idx="1"/>
          </p:nvPr>
        </p:nvSpPr>
        <p:spPr>
          <a:xfrm>
            <a:off x="314324" y="1334513"/>
            <a:ext cx="5781675" cy="2065360"/>
          </a:xfrm>
          <a:ln>
            <a:solidFill>
              <a:schemeClr val="tx1"/>
            </a:solidFill>
          </a:ln>
        </p:spPr>
        <p:txBody>
          <a:bodyPr anchor="t">
            <a:normAutofit lnSpcReduction="10000"/>
          </a:bodyPr>
          <a:lstStyle/>
          <a:p>
            <a:pPr marL="0" indent="0" algn="ctr">
              <a:buNone/>
            </a:pPr>
            <a:r>
              <a:rPr lang="en-US" sz="2400" b="1" dirty="0">
                <a:effectLst>
                  <a:outerShdw blurRad="38100" dist="38100" dir="2700000" algn="tl">
                    <a:srgbClr val="000000">
                      <a:alpha val="43137"/>
                    </a:srgbClr>
                  </a:outerShdw>
                </a:effectLst>
              </a:rPr>
              <a:t>Movie!</a:t>
            </a:r>
            <a:endParaRPr lang="en-US" dirty="0"/>
          </a:p>
          <a:p>
            <a:pPr marL="0" indent="0">
              <a:buNone/>
            </a:pPr>
            <a:r>
              <a:rPr lang="en-US" dirty="0"/>
              <a:t>Step 1: Watch Movie!</a:t>
            </a:r>
          </a:p>
          <a:p>
            <a:pPr marL="0" indent="0">
              <a:buNone/>
            </a:pPr>
            <a:r>
              <a:rPr lang="en-US" b="1" dirty="0">
                <a:solidFill>
                  <a:srgbClr val="FFC000"/>
                </a:solidFill>
                <a:effectLst>
                  <a:outerShdw blurRad="38100" dist="38100" dir="2700000" algn="tl">
                    <a:srgbClr val="000000">
                      <a:alpha val="43137"/>
                    </a:srgbClr>
                  </a:outerShdw>
                </a:effectLst>
              </a:rPr>
              <a:t>*This is an optional assignment. We recommend watching before reading to help with reading comprehension. If you cannot access these options please contact me. If you choose to watch, finish viewing by Sunday.</a:t>
            </a:r>
          </a:p>
        </p:txBody>
      </p:sp>
      <p:sp>
        <p:nvSpPr>
          <p:cNvPr id="5" name="Content Placeholder 2">
            <a:extLst>
              <a:ext uri="{FF2B5EF4-FFF2-40B4-BE49-F238E27FC236}">
                <a16:creationId xmlns:a16="http://schemas.microsoft.com/office/drawing/2014/main" id="{6AD6EEB3-3637-4922-BFC2-F1FD85AA3734}"/>
              </a:ext>
            </a:extLst>
          </p:cNvPr>
          <p:cNvSpPr txBox="1">
            <a:spLocks/>
          </p:cNvSpPr>
          <p:nvPr/>
        </p:nvSpPr>
        <p:spPr>
          <a:xfrm>
            <a:off x="314323" y="3609975"/>
            <a:ext cx="5781675" cy="2878951"/>
          </a:xfrm>
          <a:prstGeom prst="rect">
            <a:avLst/>
          </a:prstGeom>
          <a:ln>
            <a:solidFill>
              <a:schemeClr val="tx1"/>
            </a:solidFill>
          </a:ln>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en-US" sz="2400" b="1" dirty="0">
                <a:effectLst>
                  <a:outerShdw blurRad="38100" dist="38100" dir="2700000" algn="tl">
                    <a:srgbClr val="000000">
                      <a:alpha val="43137"/>
                    </a:srgbClr>
                  </a:outerShdw>
                </a:effectLst>
              </a:rPr>
              <a:t>Reminders, Resources &amp; Tips</a:t>
            </a:r>
          </a:p>
          <a:p>
            <a:pPr marL="0" indent="0" algn="ctr">
              <a:buNone/>
            </a:pPr>
            <a:r>
              <a:rPr lang="en-US" sz="2100" b="1" dirty="0">
                <a:solidFill>
                  <a:srgbClr val="FFC000"/>
                </a:solidFill>
                <a:effectLst>
                  <a:outerShdw blurRad="38100" dist="38100" dir="2700000" algn="tl">
                    <a:srgbClr val="000000">
                      <a:alpha val="43137"/>
                    </a:srgbClr>
                  </a:outerShdw>
                </a:effectLst>
              </a:rPr>
              <a:t>Ways to access film versions </a:t>
            </a:r>
            <a:r>
              <a:rPr lang="en-US" sz="2600" b="1" dirty="0">
                <a:solidFill>
                  <a:srgbClr val="FFC000"/>
                </a:solidFill>
                <a:effectLst>
                  <a:outerShdw blurRad="38100" dist="38100" dir="2700000" algn="tl">
                    <a:srgbClr val="000000">
                      <a:alpha val="43137"/>
                    </a:srgbClr>
                  </a:outerShdw>
                </a:effectLst>
                <a:sym typeface="Wingdings" panose="05000000000000000000" pitchFamily="2" charset="2"/>
              </a:rPr>
              <a:t>  </a:t>
            </a:r>
            <a:endParaRPr lang="en-US" sz="2600" b="1" dirty="0">
              <a:solidFill>
                <a:srgbClr val="FFC000"/>
              </a:solidFill>
              <a:effectLst>
                <a:outerShdw blurRad="38100" dist="38100" dir="2700000" algn="tl">
                  <a:srgbClr val="000000">
                    <a:alpha val="43137"/>
                  </a:srgbClr>
                </a:outerShdw>
              </a:effectLst>
            </a:endParaRPr>
          </a:p>
          <a:p>
            <a:pPr marL="0" indent="0">
              <a:buNone/>
            </a:pPr>
            <a:r>
              <a:rPr lang="en-US" dirty="0"/>
              <a:t>* If you can rent the 1968 Zeffirelli version or the 1996 </a:t>
            </a:r>
            <a:r>
              <a:rPr lang="en-US" dirty="0" err="1"/>
              <a:t>Luhrman</a:t>
            </a:r>
            <a:r>
              <a:rPr lang="en-US" dirty="0"/>
              <a:t> version (with Leonardo DiCaprio) I highly recommend both! Zeffirelli is a more traditional take while </a:t>
            </a:r>
            <a:r>
              <a:rPr lang="en-US" dirty="0" err="1"/>
              <a:t>Luhrman</a:t>
            </a:r>
            <a:r>
              <a:rPr lang="en-US" dirty="0"/>
              <a:t> has a modern twist. Unfortunately, they are not available for free on any platforms I could find except Hulu with a Starz package add on.</a:t>
            </a:r>
          </a:p>
        </p:txBody>
      </p:sp>
      <p:pic>
        <p:nvPicPr>
          <p:cNvPr id="6" name="Picture 5" descr="A person posing for a picture&#10;&#10;Description automatically generated">
            <a:extLst>
              <a:ext uri="{FF2B5EF4-FFF2-40B4-BE49-F238E27FC236}">
                <a16:creationId xmlns:a16="http://schemas.microsoft.com/office/drawing/2014/main" id="{69A14131-0054-4E01-B5CB-4F29560FBC0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60104" y="118143"/>
            <a:ext cx="1452206" cy="2134743"/>
          </a:xfrm>
          <a:prstGeom prst="rect">
            <a:avLst/>
          </a:prstGeom>
        </p:spPr>
      </p:pic>
      <p:sp>
        <p:nvSpPr>
          <p:cNvPr id="7" name="TextBox 6">
            <a:extLst>
              <a:ext uri="{FF2B5EF4-FFF2-40B4-BE49-F238E27FC236}">
                <a16:creationId xmlns:a16="http://schemas.microsoft.com/office/drawing/2014/main" id="{789BF028-A603-4DF2-97DB-871B755CC375}"/>
              </a:ext>
            </a:extLst>
          </p:cNvPr>
          <p:cNvSpPr txBox="1"/>
          <p:nvPr/>
        </p:nvSpPr>
        <p:spPr>
          <a:xfrm>
            <a:off x="6396445" y="2221557"/>
            <a:ext cx="1704163" cy="369332"/>
          </a:xfrm>
          <a:prstGeom prst="rect">
            <a:avLst/>
          </a:prstGeom>
          <a:noFill/>
        </p:spPr>
        <p:txBody>
          <a:bodyPr wrap="square" rtlCol="0">
            <a:spAutoFit/>
          </a:bodyPr>
          <a:lstStyle/>
          <a:p>
            <a:r>
              <a:rPr lang="en-US" sz="900" dirty="0">
                <a:hlinkClick r:id="rId3" tooltip="https://bookishtemptations.com/2014/07/01/top-ten-tuesday-with-elena-favorite-movie-adaptations-of-classics/"/>
              </a:rPr>
              <a:t>This Photo</a:t>
            </a:r>
            <a:r>
              <a:rPr lang="en-US" sz="900" dirty="0"/>
              <a:t> by Unknown Author is licensed under </a:t>
            </a:r>
            <a:r>
              <a:rPr lang="en-US" sz="900" dirty="0">
                <a:hlinkClick r:id="rId4" tooltip="https://creativecommons.org/licenses/by-nd/3.0/"/>
              </a:rPr>
              <a:t>CC BY-ND</a:t>
            </a:r>
            <a:endParaRPr lang="en-US" sz="900" dirty="0"/>
          </a:p>
        </p:txBody>
      </p:sp>
      <p:pic>
        <p:nvPicPr>
          <p:cNvPr id="9" name="Picture 8" descr="A picture containing man, photo, old, woman&#10;&#10;Description automatically generated">
            <a:extLst>
              <a:ext uri="{FF2B5EF4-FFF2-40B4-BE49-F238E27FC236}">
                <a16:creationId xmlns:a16="http://schemas.microsoft.com/office/drawing/2014/main" id="{268DDDF8-4F7B-4864-B7C5-8974873FADF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60105" y="2662386"/>
            <a:ext cx="1452206" cy="2065360"/>
          </a:xfrm>
          <a:prstGeom prst="rect">
            <a:avLst/>
          </a:prstGeom>
        </p:spPr>
      </p:pic>
      <p:sp>
        <p:nvSpPr>
          <p:cNvPr id="10" name="TextBox 9">
            <a:extLst>
              <a:ext uri="{FF2B5EF4-FFF2-40B4-BE49-F238E27FC236}">
                <a16:creationId xmlns:a16="http://schemas.microsoft.com/office/drawing/2014/main" id="{1CBC6DB1-A785-4898-A4A5-340CA0C4826A}"/>
              </a:ext>
            </a:extLst>
          </p:cNvPr>
          <p:cNvSpPr txBox="1"/>
          <p:nvPr/>
        </p:nvSpPr>
        <p:spPr>
          <a:xfrm>
            <a:off x="6334126" y="4705929"/>
            <a:ext cx="1704163" cy="369332"/>
          </a:xfrm>
          <a:prstGeom prst="rect">
            <a:avLst/>
          </a:prstGeom>
          <a:noFill/>
        </p:spPr>
        <p:txBody>
          <a:bodyPr wrap="square" rtlCol="0">
            <a:spAutoFit/>
          </a:bodyPr>
          <a:lstStyle/>
          <a:p>
            <a:r>
              <a:rPr lang="en-US" sz="900" dirty="0">
                <a:hlinkClick r:id="rId6" tooltip="http://myplaceforenglish.blogspot.com/2008/08/learning-with-movies-romeo-juliet.html"/>
              </a:rPr>
              <a:t>This Photo</a:t>
            </a:r>
            <a:r>
              <a:rPr lang="en-US" sz="900" dirty="0"/>
              <a:t> by Unknown Author is licensed under </a:t>
            </a:r>
            <a:r>
              <a:rPr lang="en-US" sz="900" dirty="0">
                <a:hlinkClick r:id="rId7" tooltip="https://creativecommons.org/licenses/by-nc-nd/3.0/"/>
              </a:rPr>
              <a:t>CC BY-NC-ND</a:t>
            </a:r>
            <a:endParaRPr lang="en-US" sz="900" dirty="0"/>
          </a:p>
        </p:txBody>
      </p:sp>
      <p:pic>
        <p:nvPicPr>
          <p:cNvPr id="12" name="Picture 11" descr="A picture containing person, outdoor, looking, man&#10;&#10;Description automatically generated">
            <a:extLst>
              <a:ext uri="{FF2B5EF4-FFF2-40B4-BE49-F238E27FC236}">
                <a16:creationId xmlns:a16="http://schemas.microsoft.com/office/drawing/2014/main" id="{92BE49EE-34CE-441D-AB08-04719411855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396445" y="5146758"/>
            <a:ext cx="1515866" cy="1212693"/>
          </a:xfrm>
          <a:prstGeom prst="rect">
            <a:avLst/>
          </a:prstGeom>
        </p:spPr>
      </p:pic>
      <p:sp>
        <p:nvSpPr>
          <p:cNvPr id="13" name="TextBox 12">
            <a:extLst>
              <a:ext uri="{FF2B5EF4-FFF2-40B4-BE49-F238E27FC236}">
                <a16:creationId xmlns:a16="http://schemas.microsoft.com/office/drawing/2014/main" id="{083FD89D-51B2-4779-A2F3-11A8F19D119E}"/>
              </a:ext>
            </a:extLst>
          </p:cNvPr>
          <p:cNvSpPr txBox="1"/>
          <p:nvPr/>
        </p:nvSpPr>
        <p:spPr>
          <a:xfrm>
            <a:off x="6315773" y="6359451"/>
            <a:ext cx="1677209" cy="380406"/>
          </a:xfrm>
          <a:prstGeom prst="rect">
            <a:avLst/>
          </a:prstGeom>
          <a:noFill/>
        </p:spPr>
        <p:txBody>
          <a:bodyPr wrap="square" rtlCol="0">
            <a:spAutoFit/>
          </a:bodyPr>
          <a:lstStyle/>
          <a:p>
            <a:r>
              <a:rPr lang="en-US" sz="900" dirty="0">
                <a:hlinkClick r:id="rId9" tooltip="http://jaycwolfe.com/2013/10/09/five-points-youre-probably-missing-in-shakespeares-romeo-and-juliet/"/>
              </a:rPr>
              <a:t>This Photo</a:t>
            </a:r>
            <a:r>
              <a:rPr lang="en-US" sz="900" dirty="0"/>
              <a:t> by Unknown Author is licensed under </a:t>
            </a:r>
            <a:r>
              <a:rPr lang="en-US" sz="900" dirty="0">
                <a:hlinkClick r:id="rId7" tooltip="https://creativecommons.org/licenses/by-nc-nd/3.0/"/>
              </a:rPr>
              <a:t>CC BY-NC-ND</a:t>
            </a:r>
            <a:endParaRPr lang="en-US" sz="900" dirty="0"/>
          </a:p>
        </p:txBody>
      </p:sp>
      <p:sp>
        <p:nvSpPr>
          <p:cNvPr id="14" name="Content Placeholder 2">
            <a:extLst>
              <a:ext uri="{FF2B5EF4-FFF2-40B4-BE49-F238E27FC236}">
                <a16:creationId xmlns:a16="http://schemas.microsoft.com/office/drawing/2014/main" id="{35BE9BCE-D8D0-482F-8F25-78C9C46739B9}"/>
              </a:ext>
            </a:extLst>
          </p:cNvPr>
          <p:cNvSpPr txBox="1">
            <a:spLocks/>
          </p:cNvSpPr>
          <p:nvPr/>
        </p:nvSpPr>
        <p:spPr>
          <a:xfrm>
            <a:off x="8100608" y="160894"/>
            <a:ext cx="3977092" cy="1989166"/>
          </a:xfrm>
          <a:prstGeom prst="rect">
            <a:avLst/>
          </a:prstGeom>
          <a:ln>
            <a:solidFill>
              <a:schemeClr val="tx1"/>
            </a:solidFill>
          </a:ln>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en-US" sz="2400" b="1" dirty="0">
                <a:effectLst>
                  <a:outerShdw blurRad="38100" dist="38100" dir="2700000" algn="tl">
                    <a:srgbClr val="000000">
                      <a:alpha val="43137"/>
                    </a:srgbClr>
                  </a:outerShdw>
                </a:effectLst>
              </a:rPr>
              <a:t>1968 Zeffirelli Version</a:t>
            </a:r>
          </a:p>
          <a:p>
            <a:pPr marL="0" indent="0">
              <a:buNone/>
            </a:pPr>
            <a:endParaRPr lang="en-US" sz="1000" dirty="0"/>
          </a:p>
          <a:p>
            <a:pPr marL="0" indent="0">
              <a:buNone/>
            </a:pPr>
            <a:r>
              <a:rPr lang="en-US" dirty="0"/>
              <a:t>This is my #1 recommendation if you can access it. Available for rent or purchase on Amazon Prime, YouTube, Google Play or iTunes from $2.99.</a:t>
            </a:r>
          </a:p>
        </p:txBody>
      </p:sp>
      <p:sp>
        <p:nvSpPr>
          <p:cNvPr id="15" name="Content Placeholder 2">
            <a:extLst>
              <a:ext uri="{FF2B5EF4-FFF2-40B4-BE49-F238E27FC236}">
                <a16:creationId xmlns:a16="http://schemas.microsoft.com/office/drawing/2014/main" id="{B186B9DE-E990-413E-8D28-09F71287193B}"/>
              </a:ext>
            </a:extLst>
          </p:cNvPr>
          <p:cNvSpPr txBox="1">
            <a:spLocks/>
          </p:cNvSpPr>
          <p:nvPr/>
        </p:nvSpPr>
        <p:spPr>
          <a:xfrm>
            <a:off x="8100608" y="2303126"/>
            <a:ext cx="3977092" cy="2134744"/>
          </a:xfrm>
          <a:prstGeom prst="rect">
            <a:avLst/>
          </a:prstGeom>
          <a:ln>
            <a:solidFill>
              <a:schemeClr val="tx1"/>
            </a:solidFill>
          </a:ln>
        </p:spPr>
        <p:txBody>
          <a:bodyPr vert="horz" lIns="91440" tIns="45720" rIns="91440" bIns="45720" rtlCol="0" anchor="t">
            <a:normAutofit fontScale="92500"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en-US" sz="2400" b="1" dirty="0">
                <a:effectLst>
                  <a:outerShdw blurRad="38100" dist="38100" dir="2700000" algn="tl">
                    <a:srgbClr val="000000">
                      <a:alpha val="43137"/>
                    </a:srgbClr>
                  </a:outerShdw>
                </a:effectLst>
              </a:rPr>
              <a:t>1996 Luhrmann Version</a:t>
            </a:r>
          </a:p>
          <a:p>
            <a:pPr marL="0" indent="0">
              <a:buNone/>
            </a:pPr>
            <a:endParaRPr lang="en-US" sz="1000" dirty="0"/>
          </a:p>
          <a:p>
            <a:pPr marL="0" indent="0">
              <a:buNone/>
            </a:pPr>
            <a:r>
              <a:rPr lang="en-US" dirty="0"/>
              <a:t>This is my #2 recommendation if you can access it. Available for rent or purchase on Amazon Prime, YouTube, Google Play or Vudu from $3.99. </a:t>
            </a:r>
          </a:p>
          <a:p>
            <a:pPr marL="0" indent="0">
              <a:buNone/>
            </a:pPr>
            <a:r>
              <a:rPr lang="en-US" dirty="0">
                <a:solidFill>
                  <a:srgbClr val="FFC000"/>
                </a:solidFill>
              </a:rPr>
              <a:t>*Available for free with Hulu Starz Add On</a:t>
            </a:r>
          </a:p>
        </p:txBody>
      </p:sp>
      <p:sp>
        <p:nvSpPr>
          <p:cNvPr id="16" name="Content Placeholder 2">
            <a:extLst>
              <a:ext uri="{FF2B5EF4-FFF2-40B4-BE49-F238E27FC236}">
                <a16:creationId xmlns:a16="http://schemas.microsoft.com/office/drawing/2014/main" id="{3C8E3EEB-9146-42C8-A0DE-C8940BB0B94A}"/>
              </a:ext>
            </a:extLst>
          </p:cNvPr>
          <p:cNvSpPr txBox="1">
            <a:spLocks/>
          </p:cNvSpPr>
          <p:nvPr/>
        </p:nvSpPr>
        <p:spPr>
          <a:xfrm>
            <a:off x="8100608" y="4562362"/>
            <a:ext cx="3977092" cy="2134744"/>
          </a:xfrm>
          <a:prstGeom prst="rect">
            <a:avLst/>
          </a:prstGeom>
          <a:ln>
            <a:solidFill>
              <a:schemeClr val="tx1"/>
            </a:solidFill>
          </a:ln>
        </p:spPr>
        <p:txBody>
          <a:bodyPr vert="horz" lIns="91440" tIns="45720" rIns="91440" bIns="45720" rtlCol="0" anchor="t">
            <a:normAutofit fontScale="92500"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en-US" sz="2400" b="1" dirty="0">
                <a:effectLst>
                  <a:outerShdw blurRad="38100" dist="38100" dir="2700000" algn="tl">
                    <a:srgbClr val="000000">
                      <a:alpha val="43137"/>
                    </a:srgbClr>
                  </a:outerShdw>
                </a:effectLst>
              </a:rPr>
              <a:t>2013 </a:t>
            </a:r>
            <a:r>
              <a:rPr lang="en-US" sz="2400" b="1" dirty="0" err="1">
                <a:effectLst>
                  <a:outerShdw blurRad="38100" dist="38100" dir="2700000" algn="tl">
                    <a:srgbClr val="000000">
                      <a:alpha val="43137"/>
                    </a:srgbClr>
                  </a:outerShdw>
                </a:effectLst>
              </a:rPr>
              <a:t>Carlei</a:t>
            </a:r>
            <a:r>
              <a:rPr lang="en-US" sz="2400" b="1" dirty="0">
                <a:effectLst>
                  <a:outerShdw blurRad="38100" dist="38100" dir="2700000" algn="tl">
                    <a:srgbClr val="000000">
                      <a:alpha val="43137"/>
                    </a:srgbClr>
                  </a:outerShdw>
                </a:effectLst>
              </a:rPr>
              <a:t> Version</a:t>
            </a:r>
          </a:p>
          <a:p>
            <a:pPr marL="0" indent="0">
              <a:buNone/>
            </a:pPr>
            <a:endParaRPr lang="en-US" sz="1000" dirty="0"/>
          </a:p>
          <a:p>
            <a:pPr marL="0" indent="0">
              <a:buNone/>
            </a:pPr>
            <a:r>
              <a:rPr lang="en-US" dirty="0"/>
              <a:t>This is my #3 recommendation if you can access it. Available for rent or purchase on Amazon Prime, YouTube, Google Play, iTunes or Vudu from $2.99.</a:t>
            </a:r>
          </a:p>
          <a:p>
            <a:pPr marL="0" indent="0">
              <a:buNone/>
            </a:pPr>
            <a:r>
              <a:rPr lang="en-US" dirty="0">
                <a:solidFill>
                  <a:srgbClr val="FFC000"/>
                </a:solidFill>
              </a:rPr>
              <a:t>*Available for free with Hulu Subscription</a:t>
            </a:r>
          </a:p>
        </p:txBody>
      </p:sp>
    </p:spTree>
    <p:extLst>
      <p:ext uri="{BB962C8B-B14F-4D97-AF65-F5344CB8AC3E}">
        <p14:creationId xmlns:p14="http://schemas.microsoft.com/office/powerpoint/2010/main" val="1852917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otalTime>1877</TotalTime>
  <Words>471</Words>
  <Application>Microsoft Office PowerPoint</Application>
  <PresentationFormat>Widescreen</PresentationFormat>
  <Paragraphs>54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Lucida Calligraphy</vt:lpstr>
      <vt:lpstr>Wingdings</vt:lpstr>
      <vt:lpstr>Celestial</vt:lpstr>
      <vt:lpstr>Romeo &amp; Juliet</vt:lpstr>
      <vt:lpstr>Week 10 Overview</vt:lpstr>
      <vt:lpstr>Thursday – Day 4</vt:lpstr>
      <vt:lpstr>Thursday – Day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&amp; Juliet</dc:title>
  <dc:creator>Katherine Curran</dc:creator>
  <cp:lastModifiedBy>Katherine Curran</cp:lastModifiedBy>
  <cp:revision>39</cp:revision>
  <dcterms:created xsi:type="dcterms:W3CDTF">2020-03-16T14:47:01Z</dcterms:created>
  <dcterms:modified xsi:type="dcterms:W3CDTF">2020-03-19T14:13:31Z</dcterms:modified>
</cp:coreProperties>
</file>