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9" r:id="rId3"/>
    <p:sldId id="260" r:id="rId4"/>
    <p:sldId id="274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lona-veresk.deviantart.com/art/Romeo-and-Juliet-2013-423022904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firstname.lastname@students.cobbk12.org" TargetMode="External"/><Relationship Id="rId2" Type="http://schemas.openxmlformats.org/officeDocument/2006/relationships/hyperlink" Target="https://clever.com/oauth/instant-login?client_id=b51b5d2ce49a6538cb55&amp;district_id=5798a584ac8d990100000850&amp;specify_auth=saml&amp;t=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Unit%204%20-%20Romeo%20&amp;%20Juliet/Springboard%20Unit%205%20(Romeo%20and%20Juliet)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ftisZAv7tY" TargetMode="External"/><Relationship Id="rId2" Type="http://schemas.openxmlformats.org/officeDocument/2006/relationships/hyperlink" Target="https://www.youtube.com/watch?v=ADvHO-lGjO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Unit%204%20-%20Romeo%20&amp;%20Juliet/Springboard%20Unit%205%20(Romeo%20and%20Juliet).pdf" TargetMode="External"/><Relationship Id="rId5" Type="http://schemas.openxmlformats.org/officeDocument/2006/relationships/hyperlink" Target="https://www.youtube.com/watch?v=3TMVi6WyR_I" TargetMode="External"/><Relationship Id="rId4" Type="http://schemas.openxmlformats.org/officeDocument/2006/relationships/hyperlink" Target="https://www.youtube.com/watch?v=A3LtSLWIL5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E9E9C-3482-4BF0-A69C-01F05057D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Romeo &amp; Juliet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6E703-4D3C-476E-AEBE-602FD0D245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Semester Week 12</a:t>
            </a:r>
          </a:p>
          <a:p>
            <a:r>
              <a:rPr lang="en-US" sz="3600" dirty="0"/>
              <a:t>Unit Day 13</a:t>
            </a:r>
          </a:p>
        </p:txBody>
      </p:sp>
    </p:spTree>
    <p:extLst>
      <p:ext uri="{BB962C8B-B14F-4D97-AF65-F5344CB8AC3E}">
        <p14:creationId xmlns:p14="http://schemas.microsoft.com/office/powerpoint/2010/main" val="201122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AF18F-273C-4EBF-8894-3007BDEF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0"/>
            <a:ext cx="4924425" cy="81454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Week 12 Overview</a:t>
            </a:r>
          </a:p>
        </p:txBody>
      </p:sp>
      <p:pic>
        <p:nvPicPr>
          <p:cNvPr id="5" name="Picture 4" descr="A person standing in front of a statue&#10;&#10;Description automatically generated">
            <a:extLst>
              <a:ext uri="{FF2B5EF4-FFF2-40B4-BE49-F238E27FC236}">
                <a16:creationId xmlns:a16="http://schemas.microsoft.com/office/drawing/2014/main" id="{25261E34-C0FA-433A-B3A2-A1FD553C58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3346" r="2" b="7062"/>
          <a:stretch/>
        </p:blipFill>
        <p:spPr>
          <a:xfrm>
            <a:off x="20" y="975"/>
            <a:ext cx="609598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87C30-4D93-41D3-AEFB-BEC793045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9" y="733425"/>
            <a:ext cx="5675243" cy="592549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Monday (Day 11):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Journal Day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Tuesday (Day 12):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Review Foils (watch YouTube)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Read Act III Scene I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Complete Comprehension Questions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solidFill>
                  <a:srgbClr val="FFFF00"/>
                </a:solidFill>
                <a:latin typeface="Lucida Calligraphy" panose="03010101010101010101" pitchFamily="66" charset="0"/>
              </a:rPr>
              <a:t>Wednesday (Day 13):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FFFF00"/>
                </a:solidFill>
              </a:rPr>
              <a:t>View Film Versions Act III Scene </a:t>
            </a:r>
            <a:r>
              <a:rPr lang="en-US" sz="1400" dirty="0" err="1">
                <a:solidFill>
                  <a:srgbClr val="FFFF00"/>
                </a:solidFill>
              </a:rPr>
              <a:t>i</a:t>
            </a:r>
            <a:endParaRPr lang="en-US" sz="1400" dirty="0">
              <a:solidFill>
                <a:srgbClr val="FFFF00"/>
              </a:solidFill>
            </a:endParaRP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FFFF00"/>
                </a:solidFill>
              </a:rPr>
              <a:t>Interact with Springboard </a:t>
            </a:r>
            <a:r>
              <a:rPr lang="en-US" sz="1400" dirty="0" err="1">
                <a:solidFill>
                  <a:srgbClr val="FFFF00"/>
                </a:solidFill>
              </a:rPr>
              <a:t>pg</a:t>
            </a:r>
            <a:r>
              <a:rPr lang="en-US" sz="1400" dirty="0">
                <a:solidFill>
                  <a:srgbClr val="FFFF00"/>
                </a:solidFill>
              </a:rPr>
              <a:t> 395 to compare films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Thursday (Day 14):</a:t>
            </a:r>
            <a:endParaRPr lang="en-US" sz="1400" dirty="0"/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Review Terms: Monologue &amp; Soliloquy (&amp; Aside) (watch YouTube)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Interact with Springboard </a:t>
            </a:r>
            <a:r>
              <a:rPr lang="en-US" sz="1400" dirty="0" err="1"/>
              <a:t>pg</a:t>
            </a:r>
            <a:r>
              <a:rPr lang="en-US" sz="1400" dirty="0"/>
              <a:t> 399-400  (watch YouTube)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Analyze Monologue/Soliloquy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Friday (Day 15): </a:t>
            </a:r>
            <a:endParaRPr lang="en-US" sz="1400" dirty="0"/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Read Act III Scene v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Interact with Springboard </a:t>
            </a:r>
            <a:r>
              <a:rPr lang="en-US" sz="1400" dirty="0" err="1"/>
              <a:t>pg</a:t>
            </a:r>
            <a:r>
              <a:rPr lang="en-US" sz="1400" dirty="0"/>
              <a:t> 402  (watch YouTube)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Complete </a:t>
            </a:r>
            <a:r>
              <a:rPr lang="en-US" sz="1400"/>
              <a:t>Comprehension Questions</a:t>
            </a:r>
            <a:endParaRPr lang="en-US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2E0DE0-0FA5-418B-9121-037A33D374A3}"/>
              </a:ext>
            </a:extLst>
          </p:cNvPr>
          <p:cNvSpPr txBox="1"/>
          <p:nvPr/>
        </p:nvSpPr>
        <p:spPr>
          <a:xfrm>
            <a:off x="3636672" y="6658920"/>
            <a:ext cx="245932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ilona-veresk.deviantart.com/art/Romeo-and-Juliet-2013-42302290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30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Instructions to Access Springboard Digitally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6EEB3-3637-4922-BFC2-F1FD85AA3734}"/>
              </a:ext>
            </a:extLst>
          </p:cNvPr>
          <p:cNvSpPr txBox="1">
            <a:spLocks/>
          </p:cNvSpPr>
          <p:nvPr/>
        </p:nvSpPr>
        <p:spPr>
          <a:xfrm>
            <a:off x="785192" y="1600200"/>
            <a:ext cx="10376451" cy="48387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Reminders, Resources &amp; Tips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All linked materials available on blog **</a:t>
            </a:r>
          </a:p>
          <a:p>
            <a:pPr marL="0" indent="0">
              <a:buNone/>
            </a:pPr>
            <a:r>
              <a:rPr lang="en-US" b="1" u="sng" dirty="0"/>
              <a:t>TO ACCESS SPRINGBOARD:</a:t>
            </a:r>
          </a:p>
          <a:p>
            <a:pPr marL="0" indent="0">
              <a:buNone/>
            </a:pPr>
            <a:r>
              <a:rPr lang="en-US" dirty="0"/>
              <a:t>Step 1: Go to blog, dropdown menu “Springboard Access”</a:t>
            </a:r>
          </a:p>
          <a:p>
            <a:pPr marL="0" indent="0">
              <a:buNone/>
            </a:pPr>
            <a:r>
              <a:rPr lang="en-US" dirty="0"/>
              <a:t>Step 2: Follow link </a:t>
            </a:r>
            <a:r>
              <a:rPr lang="en-US" dirty="0">
                <a:hlinkClick r:id="rId2"/>
              </a:rPr>
              <a:t>https://clever.com/oauth/instant-login?client_id=b51b5d2ce49a6538cb55&amp;district_id=5798a584ac8d990100000850&amp;specify_auth=saml&amp;t=v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Step 3: Log in ​using your Cobb County email &amp; password</a:t>
            </a:r>
            <a:br>
              <a:rPr lang="en-US" dirty="0"/>
            </a:br>
            <a:r>
              <a:rPr lang="en-US" dirty="0"/>
              <a:t>​(ex: </a:t>
            </a:r>
            <a:r>
              <a:rPr lang="en-US" dirty="0">
                <a:hlinkClick r:id="rId3"/>
              </a:rPr>
              <a:t>firstname.lastname@students.cobbk12.org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Step 4: Navigate Grade 9, Unit 5 to page numbers listed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Romeo &amp; Juliet Springboard PDF file:</a:t>
            </a:r>
          </a:p>
          <a:p>
            <a:pPr marL="0" indent="0">
              <a:buNone/>
            </a:pPr>
            <a:r>
              <a:rPr lang="en-US" dirty="0">
                <a:hlinkClick r:id="rId4" action="ppaction://hlinkfile"/>
              </a:rPr>
              <a:t>Unit 4 - Romeo &amp; Juliet\Springboard Unit 5 (Romeo and Juliet).pdf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44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/>
          <a:lstStyle/>
          <a:p>
            <a:r>
              <a:rPr lang="en-US" cap="none" dirty="0">
                <a:latin typeface="Lucida Calligraphy" panose="03010101010101010101" pitchFamily="66" charset="0"/>
              </a:rPr>
              <a:t>Roman Numeral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182" y="1581150"/>
            <a:ext cx="8600661" cy="4857750"/>
          </a:xfrm>
          <a:ln>
            <a:solidFill>
              <a:schemeClr val="tx1"/>
            </a:solidFill>
          </a:ln>
        </p:spPr>
        <p:txBody>
          <a:bodyPr anchor="t"/>
          <a:lstStyle/>
          <a:p>
            <a:pPr marL="0" indent="0" defTabSz="914400">
              <a:spcAft>
                <a:spcPts val="600"/>
              </a:spcAft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 Numerals</a:t>
            </a:r>
          </a:p>
          <a:p>
            <a:pPr marL="0" indent="0" defTabSz="914400">
              <a:spcAft>
                <a:spcPts val="600"/>
              </a:spcAft>
              <a:buNone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i="1" dirty="0"/>
              <a:t>	The Act is always a 	The Scene is always a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i="1" dirty="0"/>
              <a:t>	CAPITAL letter		lowercase letter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 = 1				</a:t>
            </a:r>
            <a:r>
              <a:rPr lang="en-US" sz="2800" dirty="0" err="1"/>
              <a:t>i</a:t>
            </a:r>
            <a:r>
              <a:rPr lang="en-US" sz="2800" dirty="0"/>
              <a:t> = 1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II = 2				ii = 2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III = 3				iii = 3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IV = 4				iv = 4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V = 5				v = 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3649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/>
          <a:lstStyle/>
          <a:p>
            <a:r>
              <a:rPr lang="en-US" cap="none" dirty="0">
                <a:latin typeface="Lucida Calligraphy" panose="03010101010101010101" pitchFamily="66" charset="0"/>
              </a:rPr>
              <a:t>Wednesday – Day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581150"/>
            <a:ext cx="5791199" cy="4857750"/>
          </a:xfrm>
          <a:ln>
            <a:solidFill>
              <a:schemeClr val="tx1"/>
            </a:solidFill>
          </a:ln>
        </p:spPr>
        <p:txBody>
          <a:bodyPr anchor="t"/>
          <a:lstStyle/>
          <a:p>
            <a:pPr marL="0" indent="0" algn="ctr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Film Comparison</a:t>
            </a:r>
            <a:endParaRPr lang="en-US" dirty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Act III Scene </a:t>
            </a:r>
            <a:r>
              <a:rPr lang="en-US" b="1" u="sng" dirty="0" err="1"/>
              <a:t>i</a:t>
            </a:r>
            <a:r>
              <a:rPr lang="en-US" b="1" u="sng" dirty="0"/>
              <a:t> – Fight Scene</a:t>
            </a:r>
          </a:p>
          <a:p>
            <a:pPr marL="0" indent="0">
              <a:buNone/>
            </a:pPr>
            <a:r>
              <a:rPr lang="en-US" dirty="0"/>
              <a:t>Step 1: View two versions of Act III Scene </a:t>
            </a:r>
            <a:r>
              <a:rPr lang="en-US" dirty="0" err="1"/>
              <a:t>i</a:t>
            </a:r>
            <a:r>
              <a:rPr lang="en-US" dirty="0"/>
              <a:t> (fight scene)</a:t>
            </a:r>
          </a:p>
          <a:p>
            <a:pPr marL="0" indent="0">
              <a:buNone/>
            </a:pPr>
            <a:r>
              <a:rPr lang="en-US" dirty="0"/>
              <a:t>Step 2: Compare films by using Graphic Organizer on </a:t>
            </a:r>
            <a:r>
              <a:rPr lang="en-US" dirty="0" err="1"/>
              <a:t>pg</a:t>
            </a:r>
            <a:r>
              <a:rPr lang="en-US" dirty="0"/>
              <a:t> 395 (found in Springboard packet)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**split each box in half so you can compare both versions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6EEB3-3637-4922-BFC2-F1FD85AA3734}"/>
              </a:ext>
            </a:extLst>
          </p:cNvPr>
          <p:cNvSpPr txBox="1">
            <a:spLocks/>
          </p:cNvSpPr>
          <p:nvPr/>
        </p:nvSpPr>
        <p:spPr>
          <a:xfrm>
            <a:off x="6334126" y="1581150"/>
            <a:ext cx="5543549" cy="48577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Reminders, Resources &amp; Tips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All linked materials available on blog **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b="1" u="sng" dirty="0"/>
              <a:t>Zeffirelli Version </a:t>
            </a:r>
            <a:r>
              <a:rPr lang="en-US" dirty="0"/>
              <a:t>(Act III Scene </a:t>
            </a:r>
            <a:r>
              <a:rPr lang="en-US" dirty="0" err="1"/>
              <a:t>i</a:t>
            </a:r>
            <a:r>
              <a:rPr lang="en-US" dirty="0"/>
              <a:t> – fight scene) </a:t>
            </a:r>
            <a:r>
              <a:rPr lang="en-US" dirty="0">
                <a:sym typeface="Wingdings" panose="05000000000000000000" pitchFamily="2" charset="2"/>
              </a:rPr>
              <a:t> Part 1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https://www.youtube.com/watch?v=ADvHO-lGjOs</a:t>
            </a:r>
            <a:endParaRPr lang="en-US" dirty="0"/>
          </a:p>
          <a:p>
            <a:pPr marL="0" indent="0">
              <a:buNone/>
            </a:pPr>
            <a:r>
              <a:rPr lang="en-US" b="1" u="sng" dirty="0"/>
              <a:t>Zeffirelli Version </a:t>
            </a:r>
            <a:r>
              <a:rPr lang="en-US" dirty="0"/>
              <a:t>(Act III Scene </a:t>
            </a:r>
            <a:r>
              <a:rPr lang="en-US" dirty="0" err="1"/>
              <a:t>i</a:t>
            </a:r>
            <a:r>
              <a:rPr lang="en-US" dirty="0"/>
              <a:t> – fight scene) </a:t>
            </a:r>
            <a:r>
              <a:rPr lang="en-US" dirty="0">
                <a:sym typeface="Wingdings" panose="05000000000000000000" pitchFamily="2" charset="2"/>
              </a:rPr>
              <a:t> Part 2 </a:t>
            </a:r>
            <a:r>
              <a:rPr lang="en-US" dirty="0">
                <a:hlinkClick r:id="rId3"/>
              </a:rPr>
              <a:t>https://www.youtube.com/watch?v=BftisZAv7tY</a:t>
            </a:r>
            <a:endParaRPr lang="en-US" dirty="0"/>
          </a:p>
          <a:p>
            <a:pPr marL="0" indent="0">
              <a:buNone/>
            </a:pPr>
            <a:endParaRPr lang="en-US" sz="1000" u="sng" dirty="0"/>
          </a:p>
          <a:p>
            <a:pPr marL="0" indent="0">
              <a:buNone/>
            </a:pPr>
            <a:r>
              <a:rPr lang="en-US" b="1" u="sng" dirty="0"/>
              <a:t>Luhrmann Version </a:t>
            </a:r>
            <a:r>
              <a:rPr lang="en-US" dirty="0"/>
              <a:t>(Act III Scene </a:t>
            </a:r>
            <a:r>
              <a:rPr lang="en-US" dirty="0" err="1"/>
              <a:t>i</a:t>
            </a:r>
            <a:r>
              <a:rPr lang="en-US" dirty="0"/>
              <a:t> – fight scene) </a:t>
            </a:r>
            <a:r>
              <a:rPr lang="en-US" dirty="0">
                <a:sym typeface="Wingdings" panose="05000000000000000000" pitchFamily="2" charset="2"/>
              </a:rPr>
              <a:t> Part 1 </a:t>
            </a:r>
            <a:r>
              <a:rPr lang="en-US" sz="1600" dirty="0"/>
              <a:t>*Apologies for the quality of this video. It was the best I could find. </a:t>
            </a:r>
            <a:r>
              <a:rPr lang="en-US" dirty="0">
                <a:hlinkClick r:id="rId4"/>
              </a:rPr>
              <a:t>https://www.youtube.com/watch?v=A3LtSLWIL5A</a:t>
            </a:r>
            <a:endParaRPr lang="en-US" dirty="0"/>
          </a:p>
          <a:p>
            <a:pPr marL="0" indent="0">
              <a:buNone/>
            </a:pPr>
            <a:r>
              <a:rPr lang="en-US" b="1" u="sng" dirty="0"/>
              <a:t>Luhrmann Version </a:t>
            </a:r>
            <a:r>
              <a:rPr lang="en-US" dirty="0"/>
              <a:t>(Act III Scene </a:t>
            </a:r>
            <a:r>
              <a:rPr lang="en-US" dirty="0" err="1"/>
              <a:t>i</a:t>
            </a:r>
            <a:r>
              <a:rPr lang="en-US" dirty="0"/>
              <a:t> – fight scene) </a:t>
            </a:r>
            <a:r>
              <a:rPr lang="en-US" dirty="0">
                <a:sym typeface="Wingdings" panose="05000000000000000000" pitchFamily="2" charset="2"/>
              </a:rPr>
              <a:t> Part 2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https://www.youtube.com/watch?v=3TMVi6WyR_I</a:t>
            </a:r>
            <a:endParaRPr lang="en-US" dirty="0"/>
          </a:p>
          <a:p>
            <a:pPr marL="0" indent="0">
              <a:buNone/>
            </a:pPr>
            <a:endParaRPr lang="en-US" sz="1100" u="sng" dirty="0"/>
          </a:p>
          <a:p>
            <a:pPr marL="0" indent="0">
              <a:buNone/>
            </a:pPr>
            <a:r>
              <a:rPr lang="en-US" b="1" dirty="0"/>
              <a:t>Romeo &amp; Juliet Springboard PDF file: </a:t>
            </a:r>
            <a:r>
              <a:rPr lang="en-US" dirty="0">
                <a:hlinkClick r:id="rId6" action="ppaction://hlinkfile"/>
              </a:rPr>
              <a:t>Unit 4 - Romeo &amp; Juliet\Springboard Unit 5 (Romeo and Juliet).pdf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964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6416</TotalTime>
  <Words>431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Lucida Calligraphy</vt:lpstr>
      <vt:lpstr>Wingdings</vt:lpstr>
      <vt:lpstr>Celestial</vt:lpstr>
      <vt:lpstr>Romeo &amp; Juliet</vt:lpstr>
      <vt:lpstr>Week 12 Overview</vt:lpstr>
      <vt:lpstr>Instructions to Access Springboard Digitally</vt:lpstr>
      <vt:lpstr>Roman Numeral Guide</vt:lpstr>
      <vt:lpstr>Wednesday – Day 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&amp; Juliet</dc:title>
  <dc:creator>Katherine Curran</dc:creator>
  <cp:lastModifiedBy>Katherine Curran</cp:lastModifiedBy>
  <cp:revision>71</cp:revision>
  <dcterms:created xsi:type="dcterms:W3CDTF">2020-03-16T14:47:01Z</dcterms:created>
  <dcterms:modified xsi:type="dcterms:W3CDTF">2020-03-31T16:10:25Z</dcterms:modified>
</cp:coreProperties>
</file>