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handoutMasterIdLst>
    <p:handoutMasterId r:id="rId14"/>
  </p:handoutMasterIdLst>
  <p:sldIdLst>
    <p:sldId id="256" r:id="rId2"/>
    <p:sldId id="257" r:id="rId3"/>
    <p:sldId id="258" r:id="rId4"/>
    <p:sldId id="259" r:id="rId5"/>
    <p:sldId id="260" r:id="rId6"/>
    <p:sldId id="265" r:id="rId7"/>
    <p:sldId id="261" r:id="rId8"/>
    <p:sldId id="262" r:id="rId9"/>
    <p:sldId id="266" r:id="rId10"/>
    <p:sldId id="264" r:id="rId11"/>
    <p:sldId id="263" r:id="rId12"/>
  </p:sldIdLst>
  <p:sldSz cx="9144000" cy="5143500" type="screen16x9"/>
  <p:notesSz cx="6858000" cy="9199563"/>
  <p:embeddedFontLst>
    <p:embeddedFont>
      <p:font typeface="Berlin Sans FB Demi" panose="020E0802020502020306" pitchFamily="34" charset="0"/>
      <p:bold r:id="rId15"/>
    </p:embeddedFont>
    <p:embeddedFont>
      <p:font typeface="Amatic SC"/>
      <p:regular r:id="rId16"/>
      <p:bold r:id="rId16"/>
    </p:embeddedFont>
    <p:embeddedFont>
      <p:font typeface="Source Code Pro"/>
      <p:regular r:id="rId16"/>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7D3B201-73C5-49EF-98FD-D6B76A68381D}">
  <a:tblStyle styleId="{67D3B201-73C5-49EF-98FD-D6B76A68381D}"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NUL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1576"/>
          </a:xfrm>
          <a:prstGeom prst="rect">
            <a:avLst/>
          </a:prstGeom>
        </p:spPr>
        <p:txBody>
          <a:bodyPr vert="horz" lIns="91746" tIns="45873" rIns="91746" bIns="45873"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61576"/>
          </a:xfrm>
          <a:prstGeom prst="rect">
            <a:avLst/>
          </a:prstGeom>
        </p:spPr>
        <p:txBody>
          <a:bodyPr vert="horz" lIns="91746" tIns="45873" rIns="91746" bIns="45873" rtlCol="0"/>
          <a:lstStyle>
            <a:lvl1pPr algn="r">
              <a:defRPr sz="1200"/>
            </a:lvl1pPr>
          </a:lstStyle>
          <a:p>
            <a:fld id="{17DCA93A-D205-4AE6-A32A-DD56B366F2B7}" type="datetimeFigureOut">
              <a:rPr lang="en-US" smtClean="0"/>
              <a:t>9/9/2018</a:t>
            </a:fld>
            <a:endParaRPr lang="en-US"/>
          </a:p>
        </p:txBody>
      </p:sp>
      <p:sp>
        <p:nvSpPr>
          <p:cNvPr id="4" name="Footer Placeholder 3"/>
          <p:cNvSpPr>
            <a:spLocks noGrp="1"/>
          </p:cNvSpPr>
          <p:nvPr>
            <p:ph type="ftr" sz="quarter" idx="2"/>
          </p:nvPr>
        </p:nvSpPr>
        <p:spPr>
          <a:xfrm>
            <a:off x="0" y="8737989"/>
            <a:ext cx="2971800" cy="461574"/>
          </a:xfrm>
          <a:prstGeom prst="rect">
            <a:avLst/>
          </a:prstGeom>
        </p:spPr>
        <p:txBody>
          <a:bodyPr vert="horz" lIns="91746" tIns="45873" rIns="91746" bIns="45873"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9"/>
            <a:ext cx="2971800" cy="461574"/>
          </a:xfrm>
          <a:prstGeom prst="rect">
            <a:avLst/>
          </a:prstGeom>
        </p:spPr>
        <p:txBody>
          <a:bodyPr vert="horz" lIns="91746" tIns="45873" rIns="91746" bIns="45873" rtlCol="0" anchor="b"/>
          <a:lstStyle>
            <a:lvl1pPr algn="r">
              <a:defRPr sz="1200"/>
            </a:lvl1pPr>
          </a:lstStyle>
          <a:p>
            <a:fld id="{DEDFB79C-45B5-469D-9C25-A409561E0A7B}" type="slidenum">
              <a:rPr lang="en-US" smtClean="0"/>
              <a:t>‹#›</a:t>
            </a:fld>
            <a:endParaRPr lang="en-US"/>
          </a:p>
        </p:txBody>
      </p:sp>
    </p:spTree>
    <p:extLst>
      <p:ext uri="{BB962C8B-B14F-4D97-AF65-F5344CB8AC3E}">
        <p14:creationId xmlns:p14="http://schemas.microsoft.com/office/powerpoint/2010/main" val="2893756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2" y="4369794"/>
            <a:ext cx="5486399" cy="4139803"/>
          </a:xfrm>
          <a:prstGeom prst="rect">
            <a:avLst/>
          </a:prstGeom>
          <a:noFill/>
          <a:ln>
            <a:noFill/>
          </a:ln>
        </p:spPr>
        <p:txBody>
          <a:bodyPr lIns="91732" tIns="91732" rIns="91732" bIns="9173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370755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488577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405753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68684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3489713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1586853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2707967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3062756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1742662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63538" y="690563"/>
            <a:ext cx="6132512" cy="344963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2" y="4369794"/>
            <a:ext cx="5486399" cy="4139803"/>
          </a:xfrm>
          <a:prstGeom prst="rect">
            <a:avLst/>
          </a:prstGeom>
        </p:spPr>
        <p:txBody>
          <a:bodyPr lIns="91732" tIns="91732" rIns="91732" bIns="91732" anchor="t" anchorCtr="0">
            <a:noAutofit/>
          </a:bodyPr>
          <a:lstStyle/>
          <a:p>
            <a:endParaRPr/>
          </a:p>
        </p:txBody>
      </p:sp>
    </p:spTree>
    <p:extLst>
      <p:ext uri="{BB962C8B-B14F-4D97-AF65-F5344CB8AC3E}">
        <p14:creationId xmlns:p14="http://schemas.microsoft.com/office/powerpoint/2010/main" val="262276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599"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yfM2NfL0Wn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grammar.about.com/od/rhetoricstyle/a/vonnegutstyle.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prstGeom prst="rect">
            <a:avLst/>
          </a:prstGeom>
        </p:spPr>
        <p:txBody>
          <a:bodyPr lIns="91425" tIns="91425" rIns="91425" bIns="91425" anchor="ctr" anchorCtr="0">
            <a:noAutofit/>
          </a:bodyPr>
          <a:lstStyle/>
          <a:p>
            <a:pPr lvl="0">
              <a:spcBef>
                <a:spcPts val="0"/>
              </a:spcBef>
              <a:buNone/>
            </a:pPr>
            <a:r>
              <a:rPr lang="en" dirty="0">
                <a:latin typeface="Berlin Sans FB Demi" panose="020E0802020502020306" pitchFamily="34" charset="0"/>
              </a:rPr>
              <a:t>Point of View</a:t>
            </a:r>
          </a:p>
        </p:txBody>
      </p:sp>
      <p:sp>
        <p:nvSpPr>
          <p:cNvPr id="57" name="Shape 57"/>
          <p:cNvSpPr txBox="1">
            <a:spLocks noGrp="1"/>
          </p:cNvSpPr>
          <p:nvPr>
            <p:ph type="subTitle" idx="1"/>
          </p:nvPr>
        </p:nvSpPr>
        <p:spPr>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102105"/>
            <a:ext cx="8520599" cy="788116"/>
          </a:xfrm>
          <a:prstGeom prst="rect">
            <a:avLst/>
          </a:prstGeom>
        </p:spPr>
        <p:txBody>
          <a:bodyPr lIns="91425" tIns="91425" rIns="91425" bIns="91425" anchor="t" anchorCtr="0">
            <a:noAutofit/>
          </a:bodyPr>
          <a:lstStyle/>
          <a:p>
            <a:pPr lvl="0">
              <a:spcBef>
                <a:spcPts val="0"/>
              </a:spcBef>
              <a:buNone/>
            </a:pPr>
            <a:r>
              <a:rPr lang="en" sz="2400" dirty="0">
                <a:latin typeface="Berlin Sans FB Demi" panose="020E0802020502020306" pitchFamily="34" charset="0"/>
              </a:rPr>
              <a:t>So Then...What Does This Have to DO With Pronouns?</a:t>
            </a:r>
          </a:p>
        </p:txBody>
      </p:sp>
      <p:graphicFrame>
        <p:nvGraphicFramePr>
          <p:cNvPr id="105" name="Shape 105"/>
          <p:cNvGraphicFramePr/>
          <p:nvPr>
            <p:extLst>
              <p:ext uri="{D42A27DB-BD31-4B8C-83A1-F6EECF244321}">
                <p14:modId xmlns:p14="http://schemas.microsoft.com/office/powerpoint/2010/main" val="1312287105"/>
              </p:ext>
            </p:extLst>
          </p:nvPr>
        </p:nvGraphicFramePr>
        <p:xfrm>
          <a:off x="311700" y="713180"/>
          <a:ext cx="5174699" cy="4105864"/>
        </p:xfrm>
        <a:graphic>
          <a:graphicData uri="http://schemas.openxmlformats.org/drawingml/2006/table">
            <a:tbl>
              <a:tblPr>
                <a:noFill/>
                <a:tableStyleId>{67D3B201-73C5-49EF-98FD-D6B76A68381D}</a:tableStyleId>
              </a:tblPr>
              <a:tblGrid>
                <a:gridCol w="1270227">
                  <a:extLst>
                    <a:ext uri="{9D8B030D-6E8A-4147-A177-3AD203B41FA5}">
                      <a16:colId xmlns:a16="http://schemas.microsoft.com/office/drawing/2014/main" val="20000"/>
                    </a:ext>
                  </a:extLst>
                </a:gridCol>
                <a:gridCol w="1718290">
                  <a:extLst>
                    <a:ext uri="{9D8B030D-6E8A-4147-A177-3AD203B41FA5}">
                      <a16:colId xmlns:a16="http://schemas.microsoft.com/office/drawing/2014/main" val="20001"/>
                    </a:ext>
                  </a:extLst>
                </a:gridCol>
                <a:gridCol w="2186182">
                  <a:extLst>
                    <a:ext uri="{9D8B030D-6E8A-4147-A177-3AD203B41FA5}">
                      <a16:colId xmlns:a16="http://schemas.microsoft.com/office/drawing/2014/main" val="20002"/>
                    </a:ext>
                  </a:extLst>
                </a:gridCol>
              </a:tblGrid>
              <a:tr h="452425">
                <a:tc>
                  <a:txBody>
                    <a:bodyPr/>
                    <a:lstStyle/>
                    <a:p>
                      <a:pPr lvl="0" rtl="0">
                        <a:spcBef>
                          <a:spcPts val="0"/>
                        </a:spcBef>
                        <a:buNone/>
                      </a:pPr>
                      <a:r>
                        <a:rPr lang="en" dirty="0">
                          <a:solidFill>
                            <a:schemeClr val="accent1"/>
                          </a:solidFill>
                        </a:rPr>
                        <a:t> </a:t>
                      </a: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lnSpc>
                          <a:spcPct val="120000"/>
                        </a:lnSpc>
                        <a:spcBef>
                          <a:spcPts val="0"/>
                        </a:spcBef>
                        <a:buNone/>
                      </a:pPr>
                      <a:r>
                        <a:rPr lang="en" dirty="0" smtClean="0">
                          <a:solidFill>
                            <a:schemeClr val="accent1"/>
                          </a:solidFill>
                        </a:rPr>
                        <a:t>Subject </a:t>
                      </a:r>
                    </a:p>
                    <a:p>
                      <a:pPr lvl="0" rtl="0">
                        <a:lnSpc>
                          <a:spcPct val="120000"/>
                        </a:lnSpc>
                        <a:spcBef>
                          <a:spcPts val="0"/>
                        </a:spcBef>
                        <a:buNone/>
                      </a:pPr>
                      <a:r>
                        <a:rPr lang="en" dirty="0" smtClean="0">
                          <a:solidFill>
                            <a:schemeClr val="accent1"/>
                          </a:solidFill>
                        </a:rPr>
                        <a:t>(completes action)</a:t>
                      </a: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lnSpc>
                          <a:spcPct val="120000"/>
                        </a:lnSpc>
                        <a:spcBef>
                          <a:spcPts val="0"/>
                        </a:spcBef>
                        <a:buNone/>
                      </a:pPr>
                      <a:r>
                        <a:rPr lang="en" dirty="0" smtClean="0">
                          <a:solidFill>
                            <a:schemeClr val="accent1"/>
                          </a:solidFill>
                        </a:rPr>
                        <a:t>Object</a:t>
                      </a:r>
                    </a:p>
                    <a:p>
                      <a:pPr lvl="0" rtl="0">
                        <a:lnSpc>
                          <a:spcPct val="120000"/>
                        </a:lnSpc>
                        <a:spcBef>
                          <a:spcPts val="0"/>
                        </a:spcBef>
                        <a:buNone/>
                      </a:pPr>
                      <a:r>
                        <a:rPr lang="en" dirty="0" smtClean="0">
                          <a:solidFill>
                            <a:schemeClr val="accent1"/>
                          </a:solidFill>
                        </a:rPr>
                        <a:t>(action happens to them)</a:t>
                      </a: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0"/>
                  </a:ext>
                </a:extLst>
              </a:tr>
              <a:tr h="531200">
                <a:tc>
                  <a:txBody>
                    <a:bodyPr/>
                    <a:lstStyle/>
                    <a:p>
                      <a:pPr lvl="0" rtl="0">
                        <a:lnSpc>
                          <a:spcPct val="120000"/>
                        </a:lnSpc>
                        <a:spcBef>
                          <a:spcPts val="0"/>
                        </a:spcBef>
                        <a:buNone/>
                      </a:pPr>
                      <a:r>
                        <a:rPr lang="en">
                          <a:solidFill>
                            <a:schemeClr val="accent1"/>
                          </a:solidFill>
                        </a:rPr>
                        <a:t>Singular 1st</a:t>
                      </a: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1"/>
                  </a:ext>
                </a:extLst>
              </a:tr>
              <a:tr h="531200">
                <a:tc>
                  <a:txBody>
                    <a:bodyPr/>
                    <a:lstStyle/>
                    <a:p>
                      <a:pPr lvl="0" rtl="0">
                        <a:lnSpc>
                          <a:spcPct val="120000"/>
                        </a:lnSpc>
                        <a:spcBef>
                          <a:spcPts val="0"/>
                        </a:spcBef>
                        <a:buNone/>
                      </a:pPr>
                      <a:r>
                        <a:rPr lang="en" dirty="0">
                          <a:solidFill>
                            <a:schemeClr val="accent1"/>
                          </a:solidFill>
                        </a:rPr>
                        <a:t>Singular 2nd</a:t>
                      </a: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2"/>
                  </a:ext>
                </a:extLst>
              </a:tr>
              <a:tr h="531200">
                <a:tc>
                  <a:txBody>
                    <a:bodyPr/>
                    <a:lstStyle/>
                    <a:p>
                      <a:pPr lvl="0" rtl="0">
                        <a:lnSpc>
                          <a:spcPct val="120000"/>
                        </a:lnSpc>
                        <a:spcBef>
                          <a:spcPts val="0"/>
                        </a:spcBef>
                        <a:buNone/>
                      </a:pPr>
                      <a:r>
                        <a:rPr lang="en" dirty="0">
                          <a:solidFill>
                            <a:schemeClr val="accent1"/>
                          </a:solidFill>
                        </a:rPr>
                        <a:t>Singular 3rd</a:t>
                      </a: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3"/>
                  </a:ext>
                </a:extLst>
              </a:tr>
              <a:tr h="452425">
                <a:tc>
                  <a:txBody>
                    <a:bodyPr/>
                    <a:lstStyle/>
                    <a:p>
                      <a:pPr lvl="0" rtl="0">
                        <a:lnSpc>
                          <a:spcPct val="120000"/>
                        </a:lnSpc>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r>
                        <a:rPr lang="en" dirty="0">
                          <a:solidFill>
                            <a:schemeClr val="accent1"/>
                          </a:solidFill>
                        </a:rPr>
                        <a:t> </a:t>
                      </a: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r>
                        <a:rPr lang="en" dirty="0">
                          <a:solidFill>
                            <a:schemeClr val="accent1"/>
                          </a:solidFill>
                        </a:rPr>
                        <a:t> </a:t>
                      </a: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4"/>
                  </a:ext>
                </a:extLst>
              </a:tr>
              <a:tr h="452425">
                <a:tc>
                  <a:txBody>
                    <a:bodyPr/>
                    <a:lstStyle/>
                    <a:p>
                      <a:pPr lvl="0" rtl="0">
                        <a:lnSpc>
                          <a:spcPct val="120000"/>
                        </a:lnSpc>
                        <a:spcBef>
                          <a:spcPts val="0"/>
                        </a:spcBef>
                        <a:buNone/>
                      </a:pPr>
                      <a:r>
                        <a:rPr lang="en" dirty="0" smtClean="0">
                          <a:solidFill>
                            <a:schemeClr val="accent1"/>
                          </a:solidFill>
                        </a:rPr>
                        <a:t>Plural 1st</a:t>
                      </a: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endParaRPr lang="en-US" dirty="0"/>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endParaRPr lang="en-US"/>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5"/>
                  </a:ext>
                </a:extLst>
              </a:tr>
              <a:tr h="452425">
                <a:tc>
                  <a:txBody>
                    <a:bodyPr/>
                    <a:lstStyle/>
                    <a:p>
                      <a:pPr lvl="0" rtl="0">
                        <a:lnSpc>
                          <a:spcPct val="120000"/>
                        </a:lnSpc>
                        <a:spcBef>
                          <a:spcPts val="0"/>
                        </a:spcBef>
                        <a:buNone/>
                      </a:pPr>
                      <a:r>
                        <a:rPr lang="en" dirty="0" smtClean="0">
                          <a:solidFill>
                            <a:schemeClr val="accent1"/>
                          </a:solidFill>
                        </a:rPr>
                        <a:t>Plural 2nd</a:t>
                      </a: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endParaRPr lang="en-US"/>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endParaRPr lang="en-US" dirty="0"/>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6"/>
                  </a:ext>
                </a:extLst>
              </a:tr>
              <a:tr h="452425">
                <a:tc>
                  <a:txBody>
                    <a:bodyPr/>
                    <a:lstStyle/>
                    <a:p>
                      <a:pPr lvl="0" rtl="0">
                        <a:lnSpc>
                          <a:spcPct val="120000"/>
                        </a:lnSpc>
                        <a:spcBef>
                          <a:spcPts val="0"/>
                        </a:spcBef>
                        <a:buNone/>
                      </a:pPr>
                      <a:r>
                        <a:rPr lang="en" dirty="0" smtClean="0">
                          <a:solidFill>
                            <a:schemeClr val="accent1"/>
                          </a:solidFill>
                        </a:rPr>
                        <a:t>Plural 3rd</a:t>
                      </a: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tc>
                  <a:txBody>
                    <a:bodyPr/>
                    <a:lstStyle/>
                    <a:p>
                      <a:pPr lvl="0" rtl="0">
                        <a:spcBef>
                          <a:spcPts val="0"/>
                        </a:spcBef>
                        <a:buNone/>
                      </a:pPr>
                      <a:endParaRPr lang="en" dirty="0">
                        <a:solidFill>
                          <a:schemeClr val="accent1"/>
                        </a:solidFill>
                      </a:endParaRPr>
                    </a:p>
                  </a:txBody>
                  <a:tcPr marL="95250" marR="95250" marT="95250" marB="9525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TextBox 1"/>
          <p:cNvSpPr txBox="1"/>
          <p:nvPr/>
        </p:nvSpPr>
        <p:spPr>
          <a:xfrm>
            <a:off x="1656111" y="1514179"/>
            <a:ext cx="234360" cy="307777"/>
          </a:xfrm>
          <a:prstGeom prst="rect">
            <a:avLst/>
          </a:prstGeom>
          <a:noFill/>
        </p:spPr>
        <p:txBody>
          <a:bodyPr wrap="none" rtlCol="0">
            <a:spAutoFit/>
          </a:bodyPr>
          <a:lstStyle/>
          <a:p>
            <a:r>
              <a:rPr lang="en-US" dirty="0" smtClean="0"/>
              <a:t>I</a:t>
            </a:r>
            <a:endParaRPr lang="en-US" dirty="0"/>
          </a:p>
        </p:txBody>
      </p:sp>
      <p:sp>
        <p:nvSpPr>
          <p:cNvPr id="5" name="TextBox 4"/>
          <p:cNvSpPr txBox="1"/>
          <p:nvPr/>
        </p:nvSpPr>
        <p:spPr>
          <a:xfrm>
            <a:off x="3366167" y="1514179"/>
            <a:ext cx="433132" cy="307777"/>
          </a:xfrm>
          <a:prstGeom prst="rect">
            <a:avLst/>
          </a:prstGeom>
          <a:noFill/>
        </p:spPr>
        <p:txBody>
          <a:bodyPr wrap="none" rtlCol="0">
            <a:spAutoFit/>
          </a:bodyPr>
          <a:lstStyle/>
          <a:p>
            <a:r>
              <a:rPr lang="en-US" dirty="0" smtClean="0"/>
              <a:t>Me</a:t>
            </a:r>
            <a:endParaRPr lang="en-US" dirty="0"/>
          </a:p>
        </p:txBody>
      </p:sp>
      <p:sp>
        <p:nvSpPr>
          <p:cNvPr id="6" name="TextBox 5"/>
          <p:cNvSpPr txBox="1"/>
          <p:nvPr/>
        </p:nvSpPr>
        <p:spPr>
          <a:xfrm>
            <a:off x="1656111" y="2013421"/>
            <a:ext cx="503664" cy="307777"/>
          </a:xfrm>
          <a:prstGeom prst="rect">
            <a:avLst/>
          </a:prstGeom>
          <a:noFill/>
        </p:spPr>
        <p:txBody>
          <a:bodyPr wrap="none" rtlCol="0">
            <a:spAutoFit/>
          </a:bodyPr>
          <a:lstStyle/>
          <a:p>
            <a:r>
              <a:rPr lang="en-US" dirty="0" smtClean="0"/>
              <a:t>You</a:t>
            </a:r>
            <a:endParaRPr lang="en-US" dirty="0"/>
          </a:p>
        </p:txBody>
      </p:sp>
      <p:sp>
        <p:nvSpPr>
          <p:cNvPr id="7" name="TextBox 6"/>
          <p:cNvSpPr txBox="1"/>
          <p:nvPr/>
        </p:nvSpPr>
        <p:spPr>
          <a:xfrm>
            <a:off x="3355285" y="2013420"/>
            <a:ext cx="503664" cy="307777"/>
          </a:xfrm>
          <a:prstGeom prst="rect">
            <a:avLst/>
          </a:prstGeom>
          <a:noFill/>
        </p:spPr>
        <p:txBody>
          <a:bodyPr wrap="none" rtlCol="0">
            <a:spAutoFit/>
          </a:bodyPr>
          <a:lstStyle/>
          <a:p>
            <a:r>
              <a:rPr lang="en-US" dirty="0" smtClean="0"/>
              <a:t>You</a:t>
            </a:r>
            <a:endParaRPr lang="en-US" dirty="0"/>
          </a:p>
        </p:txBody>
      </p:sp>
      <p:sp>
        <p:nvSpPr>
          <p:cNvPr id="8" name="TextBox 7"/>
          <p:cNvSpPr txBox="1"/>
          <p:nvPr/>
        </p:nvSpPr>
        <p:spPr>
          <a:xfrm>
            <a:off x="1656111" y="2553201"/>
            <a:ext cx="1130438" cy="307777"/>
          </a:xfrm>
          <a:prstGeom prst="rect">
            <a:avLst/>
          </a:prstGeom>
          <a:noFill/>
        </p:spPr>
        <p:txBody>
          <a:bodyPr wrap="none" rtlCol="0">
            <a:spAutoFit/>
          </a:bodyPr>
          <a:lstStyle/>
          <a:p>
            <a:r>
              <a:rPr lang="en-US" dirty="0" smtClean="0"/>
              <a:t>She / He / It</a:t>
            </a:r>
            <a:endParaRPr lang="en-US" dirty="0"/>
          </a:p>
        </p:txBody>
      </p:sp>
      <p:sp>
        <p:nvSpPr>
          <p:cNvPr id="9" name="TextBox 8"/>
          <p:cNvSpPr txBox="1"/>
          <p:nvPr/>
        </p:nvSpPr>
        <p:spPr>
          <a:xfrm>
            <a:off x="3355285" y="2547932"/>
            <a:ext cx="1189749" cy="307777"/>
          </a:xfrm>
          <a:prstGeom prst="rect">
            <a:avLst/>
          </a:prstGeom>
          <a:noFill/>
        </p:spPr>
        <p:txBody>
          <a:bodyPr wrap="none" rtlCol="0">
            <a:spAutoFit/>
          </a:bodyPr>
          <a:lstStyle/>
          <a:p>
            <a:r>
              <a:rPr lang="en-US" dirty="0" smtClean="0"/>
              <a:t>Her / Him / It</a:t>
            </a:r>
            <a:endParaRPr lang="en-US" dirty="0"/>
          </a:p>
        </p:txBody>
      </p:sp>
      <p:sp>
        <p:nvSpPr>
          <p:cNvPr id="10" name="TextBox 9"/>
          <p:cNvSpPr txBox="1"/>
          <p:nvPr/>
        </p:nvSpPr>
        <p:spPr>
          <a:xfrm>
            <a:off x="1656111" y="3508088"/>
            <a:ext cx="453970" cy="307777"/>
          </a:xfrm>
          <a:prstGeom prst="rect">
            <a:avLst/>
          </a:prstGeom>
          <a:noFill/>
        </p:spPr>
        <p:txBody>
          <a:bodyPr wrap="none" rtlCol="0">
            <a:spAutoFit/>
          </a:bodyPr>
          <a:lstStyle/>
          <a:p>
            <a:r>
              <a:rPr lang="en-US" dirty="0" smtClean="0"/>
              <a:t>We</a:t>
            </a:r>
            <a:endParaRPr lang="en-US" dirty="0"/>
          </a:p>
        </p:txBody>
      </p:sp>
      <p:sp>
        <p:nvSpPr>
          <p:cNvPr id="11" name="TextBox 10"/>
          <p:cNvSpPr txBox="1"/>
          <p:nvPr/>
        </p:nvSpPr>
        <p:spPr>
          <a:xfrm>
            <a:off x="3362110" y="3515067"/>
            <a:ext cx="404278" cy="307777"/>
          </a:xfrm>
          <a:prstGeom prst="rect">
            <a:avLst/>
          </a:prstGeom>
          <a:noFill/>
        </p:spPr>
        <p:txBody>
          <a:bodyPr wrap="none" rtlCol="0">
            <a:spAutoFit/>
          </a:bodyPr>
          <a:lstStyle/>
          <a:p>
            <a:r>
              <a:rPr lang="en-US" dirty="0" smtClean="0"/>
              <a:t>Us</a:t>
            </a:r>
            <a:endParaRPr lang="en-US" dirty="0"/>
          </a:p>
        </p:txBody>
      </p:sp>
      <p:sp>
        <p:nvSpPr>
          <p:cNvPr id="12" name="TextBox 11"/>
          <p:cNvSpPr txBox="1"/>
          <p:nvPr/>
        </p:nvSpPr>
        <p:spPr>
          <a:xfrm>
            <a:off x="1656111" y="3942927"/>
            <a:ext cx="503664" cy="307777"/>
          </a:xfrm>
          <a:prstGeom prst="rect">
            <a:avLst/>
          </a:prstGeom>
          <a:noFill/>
        </p:spPr>
        <p:txBody>
          <a:bodyPr wrap="none" rtlCol="0">
            <a:spAutoFit/>
          </a:bodyPr>
          <a:lstStyle/>
          <a:p>
            <a:r>
              <a:rPr lang="en-US" dirty="0" smtClean="0"/>
              <a:t>You</a:t>
            </a:r>
            <a:endParaRPr lang="en-US" dirty="0"/>
          </a:p>
        </p:txBody>
      </p:sp>
      <p:sp>
        <p:nvSpPr>
          <p:cNvPr id="13" name="TextBox 12"/>
          <p:cNvSpPr txBox="1"/>
          <p:nvPr/>
        </p:nvSpPr>
        <p:spPr>
          <a:xfrm>
            <a:off x="3339478" y="3942927"/>
            <a:ext cx="503664" cy="307777"/>
          </a:xfrm>
          <a:prstGeom prst="rect">
            <a:avLst/>
          </a:prstGeom>
          <a:noFill/>
        </p:spPr>
        <p:txBody>
          <a:bodyPr wrap="none" rtlCol="0">
            <a:spAutoFit/>
          </a:bodyPr>
          <a:lstStyle/>
          <a:p>
            <a:r>
              <a:rPr lang="en-US" dirty="0" smtClean="0"/>
              <a:t>You</a:t>
            </a:r>
            <a:endParaRPr lang="en-US" dirty="0"/>
          </a:p>
        </p:txBody>
      </p:sp>
      <p:sp>
        <p:nvSpPr>
          <p:cNvPr id="14" name="TextBox 13"/>
          <p:cNvSpPr txBox="1"/>
          <p:nvPr/>
        </p:nvSpPr>
        <p:spPr>
          <a:xfrm>
            <a:off x="1656111" y="4424047"/>
            <a:ext cx="582211" cy="307777"/>
          </a:xfrm>
          <a:prstGeom prst="rect">
            <a:avLst/>
          </a:prstGeom>
          <a:noFill/>
        </p:spPr>
        <p:txBody>
          <a:bodyPr wrap="none" rtlCol="0">
            <a:spAutoFit/>
          </a:bodyPr>
          <a:lstStyle/>
          <a:p>
            <a:r>
              <a:rPr lang="en-US" dirty="0" smtClean="0"/>
              <a:t>They</a:t>
            </a:r>
            <a:endParaRPr lang="en-US" dirty="0"/>
          </a:p>
        </p:txBody>
      </p:sp>
      <p:sp>
        <p:nvSpPr>
          <p:cNvPr id="15" name="TextBox 14"/>
          <p:cNvSpPr txBox="1"/>
          <p:nvPr/>
        </p:nvSpPr>
        <p:spPr>
          <a:xfrm>
            <a:off x="3367948" y="4424046"/>
            <a:ext cx="641522" cy="307777"/>
          </a:xfrm>
          <a:prstGeom prst="rect">
            <a:avLst/>
          </a:prstGeom>
          <a:noFill/>
        </p:spPr>
        <p:txBody>
          <a:bodyPr wrap="none" rtlCol="0">
            <a:spAutoFit/>
          </a:bodyPr>
          <a:lstStyle/>
          <a:p>
            <a:r>
              <a:rPr lang="en-US" dirty="0" smtClean="0"/>
              <a:t>Them</a:t>
            </a:r>
            <a:endParaRPr lang="en-US" dirty="0"/>
          </a:p>
        </p:txBody>
      </p:sp>
      <p:sp>
        <p:nvSpPr>
          <p:cNvPr id="16" name="TextBox 15"/>
          <p:cNvSpPr txBox="1"/>
          <p:nvPr/>
        </p:nvSpPr>
        <p:spPr>
          <a:xfrm>
            <a:off x="5880967" y="896662"/>
            <a:ext cx="2951332" cy="707886"/>
          </a:xfrm>
          <a:prstGeom prst="rect">
            <a:avLst/>
          </a:prstGeom>
          <a:noFill/>
        </p:spPr>
        <p:txBody>
          <a:bodyPr wrap="square" rtlCol="0">
            <a:spAutoFit/>
          </a:bodyPr>
          <a:lstStyle/>
          <a:p>
            <a:r>
              <a:rPr lang="en-US" sz="2000" b="1" u="sng" dirty="0" smtClean="0"/>
              <a:t>Pronouns</a:t>
            </a:r>
            <a:r>
              <a:rPr lang="en-US" sz="2000" dirty="0" smtClean="0"/>
              <a:t>: Words that take the place of a nou</a:t>
            </a:r>
            <a:r>
              <a:rPr lang="en-US" sz="2000" dirty="0"/>
              <a:t>n</a:t>
            </a:r>
          </a:p>
        </p:txBody>
      </p:sp>
      <p:sp>
        <p:nvSpPr>
          <p:cNvPr id="17" name="TextBox 16"/>
          <p:cNvSpPr txBox="1"/>
          <p:nvPr/>
        </p:nvSpPr>
        <p:spPr>
          <a:xfrm>
            <a:off x="5722883" y="2347877"/>
            <a:ext cx="3523592" cy="400110"/>
          </a:xfrm>
          <a:prstGeom prst="rect">
            <a:avLst/>
          </a:prstGeom>
          <a:noFill/>
        </p:spPr>
        <p:txBody>
          <a:bodyPr wrap="square" rtlCol="0">
            <a:spAutoFit/>
          </a:bodyPr>
          <a:lstStyle/>
          <a:p>
            <a:r>
              <a:rPr lang="en-US" sz="2000" dirty="0" smtClean="0"/>
              <a:t>We were born with a curse.</a:t>
            </a:r>
            <a:endParaRPr lang="en-US" sz="2000" dirty="0"/>
          </a:p>
        </p:txBody>
      </p:sp>
      <p:sp>
        <p:nvSpPr>
          <p:cNvPr id="18" name="TextBox 17"/>
          <p:cNvSpPr txBox="1"/>
          <p:nvPr/>
        </p:nvSpPr>
        <p:spPr>
          <a:xfrm>
            <a:off x="5946039" y="3661976"/>
            <a:ext cx="2821188" cy="400110"/>
          </a:xfrm>
          <a:prstGeom prst="rect">
            <a:avLst/>
          </a:prstGeom>
          <a:noFill/>
        </p:spPr>
        <p:txBody>
          <a:bodyPr wrap="square" rtlCol="0">
            <a:spAutoFit/>
          </a:bodyPr>
          <a:lstStyle/>
          <a:p>
            <a:r>
              <a:rPr lang="en-US" sz="2000" b="1" dirty="0" smtClean="0">
                <a:solidFill>
                  <a:srgbClr val="FF0000"/>
                </a:solidFill>
              </a:rPr>
              <a:t>I am </a:t>
            </a:r>
            <a:r>
              <a:rPr lang="en-US" sz="2000" dirty="0" smtClean="0"/>
              <a:t>born with a curse.</a:t>
            </a:r>
            <a:endParaRPr lang="en-US" sz="2000" dirty="0"/>
          </a:p>
        </p:txBody>
      </p:sp>
      <p:sp>
        <p:nvSpPr>
          <p:cNvPr id="3" name="Oval 2"/>
          <p:cNvSpPr/>
          <p:nvPr/>
        </p:nvSpPr>
        <p:spPr>
          <a:xfrm>
            <a:off x="5707117" y="2342300"/>
            <a:ext cx="551793" cy="4452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258910" y="2743770"/>
            <a:ext cx="536028"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2" name="Straight Connector 21"/>
          <p:cNvCxnSpPr/>
          <p:nvPr/>
        </p:nvCxnSpPr>
        <p:spPr>
          <a:xfrm>
            <a:off x="311700" y="605118"/>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 calcmode="lin" valueType="num">
                                      <p:cBhvr>
                                        <p:cTn id="63" dur="500" fill="hold"/>
                                        <p:tgtEl>
                                          <p:spTgt spid="3"/>
                                        </p:tgtEl>
                                        <p:attrNameLst>
                                          <p:attrName>ppt_w</p:attrName>
                                        </p:attrNameLst>
                                      </p:cBhvr>
                                      <p:tavLst>
                                        <p:tav tm="0">
                                          <p:val>
                                            <p:fltVal val="0"/>
                                          </p:val>
                                        </p:tav>
                                        <p:tav tm="100000">
                                          <p:val>
                                            <p:strVal val="#ppt_w"/>
                                          </p:val>
                                        </p:tav>
                                      </p:tavLst>
                                    </p:anim>
                                    <p:anim calcmode="lin" valueType="num">
                                      <p:cBhvr>
                                        <p:cTn id="64" dur="500" fill="hold"/>
                                        <p:tgtEl>
                                          <p:spTgt spid="3"/>
                                        </p:tgtEl>
                                        <p:attrNameLst>
                                          <p:attrName>ppt_h</p:attrName>
                                        </p:attrNameLst>
                                      </p:cBhvr>
                                      <p:tavLst>
                                        <p:tav tm="0">
                                          <p:val>
                                            <p:fltVal val="0"/>
                                          </p:val>
                                        </p:tav>
                                        <p:tav tm="100000">
                                          <p:val>
                                            <p:strVal val="#ppt_h"/>
                                          </p:val>
                                        </p:tav>
                                      </p:tavLst>
                                    </p:anim>
                                    <p:animEffect transition="in" filter="fade">
                                      <p:cBhvr>
                                        <p:cTn id="65" dur="500"/>
                                        <p:tgtEl>
                                          <p:spTgt spid="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latin typeface="Berlin Sans FB Demi" panose="020E0802020502020306" pitchFamily="34" charset="0"/>
              </a:rPr>
              <a:t>Example in Cinema</a:t>
            </a:r>
          </a:p>
        </p:txBody>
      </p:sp>
      <p:sp>
        <p:nvSpPr>
          <p:cNvPr id="98" name="Shape 98"/>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dirty="0">
                <a:hlinkClick r:id="rId3"/>
              </a:rPr>
              <a:t>https://www.youtube.com/watch?v=yfM2NfL0Wng</a:t>
            </a:r>
            <a:endParaRPr lang="en" dirty="0"/>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latin typeface="Berlin Sans FB Demi" panose="020E0802020502020306" pitchFamily="34" charset="0"/>
              </a:rPr>
              <a:t>What is point of view?</a:t>
            </a:r>
          </a:p>
        </p:txBody>
      </p:sp>
      <p:sp>
        <p:nvSpPr>
          <p:cNvPr id="63" name="Shape 63"/>
          <p:cNvSpPr txBox="1">
            <a:spLocks noGrp="1"/>
          </p:cNvSpPr>
          <p:nvPr>
            <p:ph type="body" idx="1"/>
          </p:nvPr>
        </p:nvSpPr>
        <p:spPr>
          <a:prstGeom prst="rect">
            <a:avLst/>
          </a:prstGeom>
        </p:spPr>
        <p:txBody>
          <a:bodyPr lIns="91425" tIns="91425" rIns="91425" bIns="91425" anchor="t" anchorCtr="0">
            <a:noAutofit/>
          </a:bodyPr>
          <a:lstStyle/>
          <a:p>
            <a:pPr lvl="0" rtl="0">
              <a:spcBef>
                <a:spcPts val="0"/>
              </a:spcBef>
              <a:buNone/>
            </a:pPr>
            <a:r>
              <a:rPr lang="en" dirty="0">
                <a:solidFill>
                  <a:schemeClr val="accent1"/>
                </a:solidFill>
              </a:rPr>
              <a:t>Point of View is the physical or mental relationship someone might have to an object.</a:t>
            </a:r>
          </a:p>
          <a:p>
            <a:pPr lvl="0" rtl="0">
              <a:spcBef>
                <a:spcPts val="0"/>
              </a:spcBef>
              <a:buNone/>
            </a:pPr>
            <a:r>
              <a:rPr lang="en" dirty="0">
                <a:solidFill>
                  <a:schemeClr val="accent1"/>
                </a:solidFill>
              </a:rPr>
              <a:t>Physical example: I may physically have a different point of view from roaming around the class and standing while students sit at desks.</a:t>
            </a:r>
          </a:p>
          <a:p>
            <a:pPr lvl="0">
              <a:spcBef>
                <a:spcPts val="0"/>
              </a:spcBef>
              <a:buNone/>
            </a:pPr>
            <a:r>
              <a:rPr lang="en" dirty="0">
                <a:solidFill>
                  <a:schemeClr val="accent1"/>
                </a:solidFill>
              </a:rPr>
              <a:t>Mental example: I cannot read someone’s thoughts or know exactly what they mean for sure, unless I am that individual or an omniscient narrator (in stories).</a:t>
            </a:r>
          </a:p>
        </p:txBody>
      </p:sp>
      <p:cxnSp>
        <p:nvCxnSpPr>
          <p:cNvPr id="3" name="Straight Connector 2"/>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20260" y="101657"/>
            <a:ext cx="8520599" cy="800999"/>
          </a:xfrm>
          <a:prstGeom prst="rect">
            <a:avLst/>
          </a:prstGeom>
        </p:spPr>
        <p:txBody>
          <a:bodyPr lIns="91425" tIns="91425" rIns="91425" bIns="91425" anchor="t" anchorCtr="0">
            <a:noAutofit/>
          </a:bodyPr>
          <a:lstStyle/>
          <a:p>
            <a:pPr lvl="0">
              <a:spcBef>
                <a:spcPts val="0"/>
              </a:spcBef>
              <a:buNone/>
            </a:pPr>
            <a:r>
              <a:rPr lang="en" sz="3600" dirty="0">
                <a:latin typeface="Berlin Sans FB Demi" panose="020E0802020502020306" pitchFamily="34" charset="0"/>
              </a:rPr>
              <a:t>What Types of Point of View are There?</a:t>
            </a:r>
          </a:p>
        </p:txBody>
      </p:sp>
      <p:sp>
        <p:nvSpPr>
          <p:cNvPr id="69" name="Shape 69"/>
          <p:cNvSpPr txBox="1">
            <a:spLocks noGrp="1"/>
          </p:cNvSpPr>
          <p:nvPr>
            <p:ph type="body" idx="1"/>
          </p:nvPr>
        </p:nvSpPr>
        <p:spPr>
          <a:xfrm>
            <a:off x="278449" y="902656"/>
            <a:ext cx="8520599" cy="4232787"/>
          </a:xfrm>
          <a:prstGeom prst="rect">
            <a:avLst/>
          </a:prstGeom>
        </p:spPr>
        <p:txBody>
          <a:bodyPr lIns="91425" tIns="91425" rIns="91425" bIns="91425" anchor="t" anchorCtr="0">
            <a:noAutofit/>
          </a:bodyPr>
          <a:lstStyle/>
          <a:p>
            <a:pPr marL="457200" lvl="0" indent="-228600" rtl="0">
              <a:spcBef>
                <a:spcPts val="0"/>
              </a:spcBef>
              <a:buChar char="❏"/>
            </a:pPr>
            <a:r>
              <a:rPr lang="en" dirty="0">
                <a:solidFill>
                  <a:schemeClr val="accent1"/>
                </a:solidFill>
              </a:rPr>
              <a:t>First Person</a:t>
            </a:r>
          </a:p>
          <a:p>
            <a:pPr marL="914400" lvl="1" indent="-228600" rtl="0">
              <a:spcBef>
                <a:spcPts val="0"/>
              </a:spcBef>
              <a:buChar char="❏"/>
            </a:pPr>
            <a:r>
              <a:rPr lang="en" dirty="0">
                <a:solidFill>
                  <a:schemeClr val="accent1"/>
                </a:solidFill>
              </a:rPr>
              <a:t>One common way to write narratives is to utilize an individual’s perspective. This limits the </a:t>
            </a:r>
            <a:r>
              <a:rPr lang="en" b="1" u="sng" dirty="0">
                <a:solidFill>
                  <a:schemeClr val="accent1"/>
                </a:solidFill>
              </a:rPr>
              <a:t>reader’s knowledge </a:t>
            </a:r>
            <a:r>
              <a:rPr lang="en" dirty="0">
                <a:solidFill>
                  <a:schemeClr val="accent1"/>
                </a:solidFill>
              </a:rPr>
              <a:t>but lets them see the world according to person A, B, etc.</a:t>
            </a:r>
          </a:p>
          <a:p>
            <a:pPr marL="457200" lvl="0" indent="-228600" rtl="0">
              <a:spcBef>
                <a:spcPts val="0"/>
              </a:spcBef>
              <a:buChar char="❏"/>
            </a:pPr>
            <a:r>
              <a:rPr lang="en" dirty="0">
                <a:solidFill>
                  <a:schemeClr val="accent1"/>
                </a:solidFill>
              </a:rPr>
              <a:t>Second Person</a:t>
            </a:r>
          </a:p>
          <a:p>
            <a:pPr marL="914400" lvl="1" indent="-228600" rtl="0">
              <a:spcBef>
                <a:spcPts val="0"/>
              </a:spcBef>
              <a:buChar char="❏"/>
            </a:pPr>
            <a:r>
              <a:rPr lang="en" dirty="0">
                <a:solidFill>
                  <a:schemeClr val="accent1"/>
                </a:solidFill>
              </a:rPr>
              <a:t>The point of view that’s most rare out of the three perspectives. In this point of view, the reader is referred to as “you.” Many </a:t>
            </a:r>
            <a:r>
              <a:rPr lang="en" b="1" u="sng" dirty="0">
                <a:solidFill>
                  <a:schemeClr val="accent1"/>
                </a:solidFill>
              </a:rPr>
              <a:t>instructional materials </a:t>
            </a:r>
            <a:r>
              <a:rPr lang="en" dirty="0">
                <a:solidFill>
                  <a:schemeClr val="accent1"/>
                </a:solidFill>
              </a:rPr>
              <a:t>are written in second person.</a:t>
            </a:r>
          </a:p>
          <a:p>
            <a:pPr marL="457200" lvl="0" indent="-228600" rtl="0">
              <a:spcBef>
                <a:spcPts val="0"/>
              </a:spcBef>
              <a:buChar char="❏"/>
            </a:pPr>
            <a:r>
              <a:rPr lang="en" dirty="0">
                <a:solidFill>
                  <a:schemeClr val="accent1"/>
                </a:solidFill>
              </a:rPr>
              <a:t>Third Person</a:t>
            </a:r>
          </a:p>
          <a:p>
            <a:pPr marL="914400" lvl="1" indent="-228600">
              <a:spcBef>
                <a:spcPts val="0"/>
              </a:spcBef>
              <a:buChar char="❏"/>
            </a:pPr>
            <a:r>
              <a:rPr lang="en" dirty="0">
                <a:solidFill>
                  <a:schemeClr val="accent1"/>
                </a:solidFill>
              </a:rPr>
              <a:t>One of the more common ways to write narratives. With this narrative, the narrator is considered </a:t>
            </a:r>
            <a:r>
              <a:rPr lang="en" b="1" u="sng" dirty="0">
                <a:solidFill>
                  <a:schemeClr val="accent1"/>
                </a:solidFill>
              </a:rPr>
              <a:t>separate</a:t>
            </a:r>
            <a:r>
              <a:rPr lang="en" dirty="0">
                <a:solidFill>
                  <a:schemeClr val="accent1"/>
                </a:solidFill>
              </a:rPr>
              <a:t> from the story.</a:t>
            </a:r>
          </a:p>
        </p:txBody>
      </p:sp>
      <p:cxnSp>
        <p:nvCxnSpPr>
          <p:cNvPr id="4" name="Straight Connector 3"/>
          <p:cNvCxnSpPr/>
          <p:nvPr/>
        </p:nvCxnSpPr>
        <p:spPr>
          <a:xfrm>
            <a:off x="278449" y="869271"/>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z="3800" dirty="0">
                <a:latin typeface="Berlin Sans FB Demi" panose="020E0802020502020306" pitchFamily="34" charset="0"/>
              </a:rPr>
              <a:t>Examples of First </a:t>
            </a:r>
            <a:r>
              <a:rPr lang="en" sz="3800" dirty="0" smtClean="0">
                <a:latin typeface="Berlin Sans FB Demi" panose="020E0802020502020306" pitchFamily="34" charset="0"/>
              </a:rPr>
              <a:t>Person</a:t>
            </a:r>
            <a:endParaRPr lang="en" sz="3800" dirty="0">
              <a:latin typeface="Berlin Sans FB Demi" panose="020E0802020502020306" pitchFamily="34" charset="0"/>
            </a:endParaRPr>
          </a:p>
        </p:txBody>
      </p:sp>
      <p:sp>
        <p:nvSpPr>
          <p:cNvPr id="75" name="Shape 75"/>
          <p:cNvSpPr txBox="1">
            <a:spLocks noGrp="1"/>
          </p:cNvSpPr>
          <p:nvPr>
            <p:ph type="body" idx="1"/>
          </p:nvPr>
        </p:nvSpPr>
        <p:spPr>
          <a:prstGeom prst="rect">
            <a:avLst/>
          </a:prstGeom>
        </p:spPr>
        <p:txBody>
          <a:bodyPr lIns="91425" tIns="91425" rIns="91425" bIns="91425" anchor="t" anchorCtr="0">
            <a:noAutofit/>
          </a:bodyPr>
          <a:lstStyle/>
          <a:p>
            <a:pPr marL="457200" lvl="0" indent="-304800">
              <a:buChar char="❏"/>
            </a:pPr>
            <a:r>
              <a:rPr lang="en" sz="1200" dirty="0" smtClean="0">
                <a:solidFill>
                  <a:schemeClr val="accent1"/>
                </a:solidFill>
              </a:rPr>
              <a:t>“</a:t>
            </a:r>
            <a:r>
              <a:rPr lang="en-US" sz="1200" dirty="0" smtClean="0">
                <a:solidFill>
                  <a:schemeClr val="accent1"/>
                </a:solidFill>
              </a:rPr>
              <a:t>When I </a:t>
            </a:r>
            <a:r>
              <a:rPr lang="en-US" sz="1200" smtClean="0">
                <a:solidFill>
                  <a:schemeClr val="accent1"/>
                </a:solidFill>
              </a:rPr>
              <a:t>stepped out into </a:t>
            </a:r>
            <a:r>
              <a:rPr lang="en-US" sz="1200" dirty="0">
                <a:solidFill>
                  <a:schemeClr val="accent1"/>
                </a:solidFill>
              </a:rPr>
              <a:t>the bright sunlight from the darkness of the movie house, I had only two things on my mind: Paul Newman and a ride home. I was wishing I looked like Paul Newman--- he looks tough and I don't--- but I guess my own looks aren't so bad</a:t>
            </a:r>
            <a:r>
              <a:rPr lang="en-US" sz="1200" dirty="0" smtClean="0">
                <a:solidFill>
                  <a:schemeClr val="accent1"/>
                </a:solidFill>
              </a:rPr>
              <a:t>.</a:t>
            </a:r>
            <a:r>
              <a:rPr lang="en" sz="1200" dirty="0" smtClean="0">
                <a:solidFill>
                  <a:schemeClr val="accent1"/>
                </a:solidFill>
              </a:rPr>
              <a:t>"</a:t>
            </a:r>
            <a:endParaRPr lang="en-US" sz="1200" dirty="0" smtClean="0">
              <a:solidFill>
                <a:schemeClr val="accent1"/>
              </a:solidFill>
            </a:endParaRPr>
          </a:p>
          <a:p>
            <a:pPr marL="152400" lvl="0" algn="r"/>
            <a:r>
              <a:rPr lang="en-US" sz="1200" dirty="0" smtClean="0">
                <a:solidFill>
                  <a:schemeClr val="accent1"/>
                </a:solidFill>
              </a:rPr>
              <a:t> </a:t>
            </a:r>
            <a:r>
              <a:rPr lang="en" sz="1200" dirty="0" smtClean="0">
                <a:solidFill>
                  <a:schemeClr val="accent1"/>
                </a:solidFill>
              </a:rPr>
              <a:t>(S.E. Hinton, </a:t>
            </a:r>
            <a:r>
              <a:rPr lang="en" sz="1200" dirty="0">
                <a:solidFill>
                  <a:schemeClr val="accent1"/>
                </a:solidFill>
              </a:rPr>
              <a:t>opening sentences of </a:t>
            </a:r>
            <a:r>
              <a:rPr lang="en" sz="1200" dirty="0" smtClean="0">
                <a:solidFill>
                  <a:schemeClr val="accent1"/>
                </a:solidFill>
              </a:rPr>
              <a:t>“The </a:t>
            </a:r>
            <a:r>
              <a:rPr lang="en" sz="1200" dirty="0" smtClean="0">
                <a:solidFill>
                  <a:schemeClr val="accent1"/>
                </a:solidFill>
              </a:rPr>
              <a:t>Outsiders," 1967)</a:t>
            </a:r>
            <a:endParaRPr lang="en" sz="1200" dirty="0">
              <a:solidFill>
                <a:schemeClr val="accent1"/>
              </a:solidFill>
            </a:endParaRPr>
          </a:p>
          <a:p>
            <a:pPr marL="457200" lvl="0" indent="-304800" rtl="0">
              <a:spcBef>
                <a:spcPts val="0"/>
              </a:spcBef>
              <a:buSzPct val="100000"/>
              <a:buChar char="❏"/>
            </a:pPr>
            <a:r>
              <a:rPr lang="en" sz="1200" dirty="0">
                <a:solidFill>
                  <a:schemeClr val="accent1"/>
                </a:solidFill>
              </a:rPr>
              <a:t>"One summer, along about 1904, my father rented a camp on a lake in Maine and took us all there for the month of August. We all got ringworm from some kittens and had to rub Pond's Extract on our arms and legs night and morning, and my father rolled over in a canoe with all his clothes on; but outside of that the vacation was a success and from then on none of us ever thought there was any place in the world like that lake in Maine."</a:t>
            </a:r>
          </a:p>
          <a:p>
            <a:pPr lvl="0" algn="r" rtl="0">
              <a:spcBef>
                <a:spcPts val="0"/>
              </a:spcBef>
              <a:buNone/>
            </a:pPr>
            <a:r>
              <a:rPr lang="en" sz="1200" dirty="0">
                <a:solidFill>
                  <a:schemeClr val="accent1"/>
                </a:solidFill>
              </a:rPr>
              <a:t>(E.B. White, opening sentences of "Once More to the Lake," 1941)</a:t>
            </a:r>
          </a:p>
          <a:p>
            <a:pPr lvl="0">
              <a:spcBef>
                <a:spcPts val="0"/>
              </a:spcBef>
              <a:buNone/>
            </a:pPr>
            <a:endParaRPr sz="1200" dirty="0"/>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z="3600" dirty="0">
                <a:latin typeface="Berlin Sans FB Demi" panose="020E0802020502020306" pitchFamily="34" charset="0"/>
              </a:rPr>
              <a:t>Examples of a </a:t>
            </a:r>
            <a:r>
              <a:rPr lang="en" sz="3600" dirty="0" smtClean="0">
                <a:latin typeface="Berlin Sans FB Demi" panose="020E0802020502020306" pitchFamily="34" charset="0"/>
              </a:rPr>
              <a:t>Second-Person</a:t>
            </a:r>
            <a:endParaRPr lang="en" sz="3600" dirty="0">
              <a:latin typeface="Berlin Sans FB Demi" panose="020E0802020502020306" pitchFamily="34" charset="0"/>
            </a:endParaRPr>
          </a:p>
        </p:txBody>
      </p:sp>
      <p:sp>
        <p:nvSpPr>
          <p:cNvPr id="81" name="Shape 81"/>
          <p:cNvSpPr txBox="1">
            <a:spLocks noGrp="1"/>
          </p:cNvSpPr>
          <p:nvPr>
            <p:ph type="body" idx="1"/>
          </p:nvPr>
        </p:nvSpPr>
        <p:spPr>
          <a:prstGeom prst="rect">
            <a:avLst/>
          </a:prstGeom>
        </p:spPr>
        <p:txBody>
          <a:bodyPr lIns="91425" tIns="91425" rIns="91425" bIns="91425" anchor="t" anchorCtr="0">
            <a:noAutofit/>
          </a:bodyPr>
          <a:lstStyle/>
          <a:p>
            <a:pPr marL="457200" lvl="0" indent="-304800" rtl="0">
              <a:spcBef>
                <a:spcPts val="0"/>
              </a:spcBef>
              <a:buClr>
                <a:srgbClr val="000000"/>
              </a:buClr>
              <a:buSzPct val="100000"/>
              <a:buChar char="❏"/>
            </a:pPr>
            <a:r>
              <a:rPr lang="en" sz="1200" dirty="0">
                <a:solidFill>
                  <a:srgbClr val="000000"/>
                </a:solidFill>
              </a:rPr>
              <a:t>"</a:t>
            </a:r>
            <a:r>
              <a:rPr lang="en" sz="1200" i="1" dirty="0">
                <a:solidFill>
                  <a:srgbClr val="000000"/>
                </a:solidFill>
              </a:rPr>
              <a:t>You</a:t>
            </a:r>
            <a:r>
              <a:rPr lang="en" sz="1200" dirty="0">
                <a:solidFill>
                  <a:srgbClr val="000000"/>
                </a:solidFill>
              </a:rPr>
              <a:t> have brains in </a:t>
            </a:r>
            <a:r>
              <a:rPr lang="en" sz="1200" i="1" dirty="0">
                <a:solidFill>
                  <a:srgbClr val="000000"/>
                </a:solidFill>
              </a:rPr>
              <a:t>your</a:t>
            </a:r>
            <a:r>
              <a:rPr lang="en" sz="1200" dirty="0">
                <a:solidFill>
                  <a:srgbClr val="000000"/>
                </a:solidFill>
              </a:rPr>
              <a:t> head. </a:t>
            </a:r>
            <a:r>
              <a:rPr lang="en" sz="1200" i="1" dirty="0">
                <a:solidFill>
                  <a:srgbClr val="000000"/>
                </a:solidFill>
              </a:rPr>
              <a:t>You</a:t>
            </a:r>
            <a:r>
              <a:rPr lang="en" sz="1200" dirty="0">
                <a:solidFill>
                  <a:srgbClr val="000000"/>
                </a:solidFill>
              </a:rPr>
              <a:t> have feet in </a:t>
            </a:r>
            <a:r>
              <a:rPr lang="en" sz="1200" i="1" dirty="0">
                <a:solidFill>
                  <a:srgbClr val="000000"/>
                </a:solidFill>
              </a:rPr>
              <a:t>your</a:t>
            </a:r>
            <a:r>
              <a:rPr lang="en" sz="1200" dirty="0">
                <a:solidFill>
                  <a:srgbClr val="000000"/>
                </a:solidFill>
              </a:rPr>
              <a:t> shoes. </a:t>
            </a:r>
            <a:r>
              <a:rPr lang="en" sz="1200" i="1" dirty="0">
                <a:solidFill>
                  <a:srgbClr val="000000"/>
                </a:solidFill>
              </a:rPr>
              <a:t>You</a:t>
            </a:r>
            <a:r>
              <a:rPr lang="en" sz="1200" dirty="0">
                <a:solidFill>
                  <a:srgbClr val="000000"/>
                </a:solidFill>
              </a:rPr>
              <a:t> can steer </a:t>
            </a:r>
            <a:r>
              <a:rPr lang="en" sz="1200" i="1" dirty="0">
                <a:solidFill>
                  <a:srgbClr val="000000"/>
                </a:solidFill>
              </a:rPr>
              <a:t>yourself</a:t>
            </a:r>
            <a:r>
              <a:rPr lang="en" sz="1200" dirty="0">
                <a:solidFill>
                  <a:srgbClr val="000000"/>
                </a:solidFill>
              </a:rPr>
              <a:t> any direction </a:t>
            </a:r>
            <a:r>
              <a:rPr lang="en" sz="1200" i="1" dirty="0">
                <a:solidFill>
                  <a:srgbClr val="000000"/>
                </a:solidFill>
              </a:rPr>
              <a:t>you</a:t>
            </a:r>
            <a:r>
              <a:rPr lang="en" sz="1200" dirty="0">
                <a:solidFill>
                  <a:srgbClr val="000000"/>
                </a:solidFill>
              </a:rPr>
              <a:t> choose. </a:t>
            </a:r>
            <a:r>
              <a:rPr lang="en" sz="1200" i="1" dirty="0">
                <a:solidFill>
                  <a:srgbClr val="000000"/>
                </a:solidFill>
              </a:rPr>
              <a:t>You’re</a:t>
            </a:r>
            <a:r>
              <a:rPr lang="en" sz="1200" dirty="0">
                <a:solidFill>
                  <a:srgbClr val="000000"/>
                </a:solidFill>
              </a:rPr>
              <a:t> on </a:t>
            </a:r>
            <a:r>
              <a:rPr lang="en" sz="1200" i="1" dirty="0">
                <a:solidFill>
                  <a:srgbClr val="000000"/>
                </a:solidFill>
              </a:rPr>
              <a:t>your</a:t>
            </a:r>
            <a:r>
              <a:rPr lang="en" sz="1200" dirty="0">
                <a:solidFill>
                  <a:srgbClr val="000000"/>
                </a:solidFill>
              </a:rPr>
              <a:t> own. And </a:t>
            </a:r>
            <a:r>
              <a:rPr lang="en" sz="1200" i="1" dirty="0">
                <a:solidFill>
                  <a:srgbClr val="000000"/>
                </a:solidFill>
              </a:rPr>
              <a:t>you</a:t>
            </a:r>
            <a:r>
              <a:rPr lang="en" sz="1200" dirty="0">
                <a:solidFill>
                  <a:srgbClr val="000000"/>
                </a:solidFill>
              </a:rPr>
              <a:t> know what </a:t>
            </a:r>
            <a:r>
              <a:rPr lang="en" sz="1200" i="1" dirty="0">
                <a:solidFill>
                  <a:srgbClr val="000000"/>
                </a:solidFill>
              </a:rPr>
              <a:t>you</a:t>
            </a:r>
            <a:r>
              <a:rPr lang="en" sz="1200" dirty="0">
                <a:solidFill>
                  <a:srgbClr val="000000"/>
                </a:solidFill>
              </a:rPr>
              <a:t> know. And </a:t>
            </a:r>
            <a:r>
              <a:rPr lang="en" sz="1200" i="1" dirty="0">
                <a:solidFill>
                  <a:srgbClr val="000000"/>
                </a:solidFill>
              </a:rPr>
              <a:t>YOU</a:t>
            </a:r>
            <a:r>
              <a:rPr lang="en" sz="1200" dirty="0">
                <a:solidFill>
                  <a:srgbClr val="000000"/>
                </a:solidFill>
              </a:rPr>
              <a:t> are the guy who’ll decide where to go."</a:t>
            </a:r>
          </a:p>
          <a:p>
            <a:pPr lvl="0" algn="r" rtl="0">
              <a:spcBef>
                <a:spcPts val="0"/>
              </a:spcBef>
              <a:buNone/>
            </a:pPr>
            <a:r>
              <a:rPr lang="en" sz="1200" dirty="0">
                <a:solidFill>
                  <a:srgbClr val="000000"/>
                </a:solidFill>
              </a:rPr>
              <a:t>(Dr. Seuss, </a:t>
            </a:r>
            <a:r>
              <a:rPr lang="en" sz="1200" i="1" dirty="0">
                <a:solidFill>
                  <a:srgbClr val="000000"/>
                </a:solidFill>
              </a:rPr>
              <a:t>Oh, the Places You’ll Go!</a:t>
            </a:r>
            <a:r>
              <a:rPr lang="en" sz="1200" dirty="0">
                <a:solidFill>
                  <a:srgbClr val="000000"/>
                </a:solidFill>
              </a:rPr>
              <a:t> Random House, 1990)</a:t>
            </a:r>
          </a:p>
          <a:p>
            <a:pPr marL="457200" lvl="0" indent="-304800" rtl="0">
              <a:spcBef>
                <a:spcPts val="0"/>
              </a:spcBef>
              <a:buClr>
                <a:srgbClr val="000000"/>
              </a:buClr>
              <a:buSzPct val="100000"/>
              <a:buChar char="❏"/>
            </a:pPr>
            <a:r>
              <a:rPr lang="en" sz="1200" dirty="0">
                <a:solidFill>
                  <a:srgbClr val="000000"/>
                </a:solidFill>
              </a:rPr>
              <a:t>"When </a:t>
            </a:r>
            <a:r>
              <a:rPr lang="en" sz="1200" i="1" dirty="0">
                <a:solidFill>
                  <a:srgbClr val="000000"/>
                </a:solidFill>
              </a:rPr>
              <a:t>you yourself</a:t>
            </a:r>
            <a:r>
              <a:rPr lang="en" sz="1200" dirty="0">
                <a:solidFill>
                  <a:srgbClr val="000000"/>
                </a:solidFill>
              </a:rPr>
              <a:t> put words on paper, remember that the most damning revelation </a:t>
            </a:r>
            <a:r>
              <a:rPr lang="en" sz="1200" i="1" dirty="0">
                <a:solidFill>
                  <a:srgbClr val="000000"/>
                </a:solidFill>
              </a:rPr>
              <a:t>you</a:t>
            </a:r>
            <a:r>
              <a:rPr lang="en" sz="1200" dirty="0">
                <a:solidFill>
                  <a:srgbClr val="000000"/>
                </a:solidFill>
              </a:rPr>
              <a:t> can make about </a:t>
            </a:r>
            <a:r>
              <a:rPr lang="en" sz="1200" i="1" dirty="0">
                <a:solidFill>
                  <a:srgbClr val="000000"/>
                </a:solidFill>
              </a:rPr>
              <a:t>yourself</a:t>
            </a:r>
            <a:r>
              <a:rPr lang="en" sz="1200" dirty="0">
                <a:solidFill>
                  <a:srgbClr val="000000"/>
                </a:solidFill>
              </a:rPr>
              <a:t> is that </a:t>
            </a:r>
            <a:r>
              <a:rPr lang="en" sz="1200" i="1" dirty="0">
                <a:solidFill>
                  <a:srgbClr val="000000"/>
                </a:solidFill>
              </a:rPr>
              <a:t>you</a:t>
            </a:r>
            <a:r>
              <a:rPr lang="en" sz="1200" dirty="0">
                <a:solidFill>
                  <a:srgbClr val="000000"/>
                </a:solidFill>
              </a:rPr>
              <a:t> do not know what is interesting and what is not. Don’t </a:t>
            </a:r>
            <a:r>
              <a:rPr lang="en" sz="1200" i="1" dirty="0">
                <a:solidFill>
                  <a:srgbClr val="000000"/>
                </a:solidFill>
              </a:rPr>
              <a:t>you yourself </a:t>
            </a:r>
            <a:r>
              <a:rPr lang="en" sz="1200" dirty="0">
                <a:solidFill>
                  <a:srgbClr val="000000"/>
                </a:solidFill>
              </a:rPr>
              <a:t>like or dislike writers mainly for what they choose to show </a:t>
            </a:r>
            <a:r>
              <a:rPr lang="en" sz="1200" i="1" dirty="0">
                <a:solidFill>
                  <a:srgbClr val="000000"/>
                </a:solidFill>
              </a:rPr>
              <a:t>you</a:t>
            </a:r>
            <a:r>
              <a:rPr lang="en" sz="1200" dirty="0">
                <a:solidFill>
                  <a:srgbClr val="000000"/>
                </a:solidFill>
              </a:rPr>
              <a:t> or make </a:t>
            </a:r>
            <a:r>
              <a:rPr lang="en" sz="1200" i="1" dirty="0">
                <a:solidFill>
                  <a:srgbClr val="000000"/>
                </a:solidFill>
              </a:rPr>
              <a:t>you</a:t>
            </a:r>
            <a:r>
              <a:rPr lang="en" sz="1200" dirty="0">
                <a:solidFill>
                  <a:srgbClr val="000000"/>
                </a:solidFill>
              </a:rPr>
              <a:t> think about? Did </a:t>
            </a:r>
            <a:r>
              <a:rPr lang="en" sz="1200" i="1" dirty="0">
                <a:solidFill>
                  <a:srgbClr val="000000"/>
                </a:solidFill>
              </a:rPr>
              <a:t>you </a:t>
            </a:r>
            <a:r>
              <a:rPr lang="en" sz="1200" dirty="0">
                <a:solidFill>
                  <a:srgbClr val="000000"/>
                </a:solidFill>
              </a:rPr>
              <a:t>ever admire an empty-headed writer for his or her mastery of the language? No. So </a:t>
            </a:r>
            <a:r>
              <a:rPr lang="en" sz="1200" i="1" dirty="0">
                <a:solidFill>
                  <a:srgbClr val="000000"/>
                </a:solidFill>
              </a:rPr>
              <a:t>your</a:t>
            </a:r>
            <a:r>
              <a:rPr lang="en" sz="1200" dirty="0">
                <a:solidFill>
                  <a:srgbClr val="000000"/>
                </a:solidFill>
              </a:rPr>
              <a:t> own winning literary style must begin with interesting ideas in </a:t>
            </a:r>
            <a:r>
              <a:rPr lang="en" sz="1200" i="1" dirty="0">
                <a:solidFill>
                  <a:srgbClr val="000000"/>
                </a:solidFill>
              </a:rPr>
              <a:t>your</a:t>
            </a:r>
            <a:r>
              <a:rPr lang="en" sz="1200" dirty="0">
                <a:solidFill>
                  <a:srgbClr val="000000"/>
                </a:solidFill>
              </a:rPr>
              <a:t> head. Find a subject </a:t>
            </a:r>
            <a:r>
              <a:rPr lang="en" sz="1200" i="1" dirty="0">
                <a:solidFill>
                  <a:srgbClr val="000000"/>
                </a:solidFill>
              </a:rPr>
              <a:t>you</a:t>
            </a:r>
            <a:r>
              <a:rPr lang="en" sz="1200" dirty="0">
                <a:solidFill>
                  <a:srgbClr val="000000"/>
                </a:solidFill>
              </a:rPr>
              <a:t> care about and which </a:t>
            </a:r>
            <a:r>
              <a:rPr lang="en" sz="1200" i="1" dirty="0">
                <a:solidFill>
                  <a:srgbClr val="000000"/>
                </a:solidFill>
              </a:rPr>
              <a:t>you</a:t>
            </a:r>
            <a:r>
              <a:rPr lang="en" sz="1200" dirty="0">
                <a:solidFill>
                  <a:srgbClr val="000000"/>
                </a:solidFill>
              </a:rPr>
              <a:t> in your heart feel others should care about."</a:t>
            </a:r>
          </a:p>
          <a:p>
            <a:pPr lvl="0" algn="r">
              <a:spcBef>
                <a:spcPts val="0"/>
              </a:spcBef>
              <a:buNone/>
            </a:pPr>
            <a:r>
              <a:rPr lang="en" sz="1200" dirty="0">
                <a:solidFill>
                  <a:srgbClr val="000000"/>
                </a:solidFill>
              </a:rPr>
              <a:t>(Kurt Vonnegut,</a:t>
            </a:r>
            <a:r>
              <a:rPr lang="en" sz="1200" dirty="0">
                <a:solidFill>
                  <a:srgbClr val="000000"/>
                </a:solidFill>
                <a:hlinkClick r:id="rId3"/>
              </a:rPr>
              <a:t> </a:t>
            </a:r>
            <a:r>
              <a:rPr lang="en" sz="1200" u="sng" dirty="0">
                <a:solidFill>
                  <a:schemeClr val="hlink"/>
                </a:solidFill>
                <a:hlinkClick r:id="rId3"/>
              </a:rPr>
              <a:t>"How to Write With Style,"</a:t>
            </a:r>
            <a:r>
              <a:rPr lang="en" sz="1200" dirty="0">
                <a:solidFill>
                  <a:srgbClr val="000000"/>
                </a:solidFill>
              </a:rPr>
              <a:t> 1982)</a:t>
            </a:r>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latin typeface="Berlin Sans FB Demi" panose="020E0802020502020306" pitchFamily="34" charset="0"/>
              </a:rPr>
              <a:t>Examples of </a:t>
            </a:r>
            <a:r>
              <a:rPr lang="en" dirty="0" smtClean="0">
                <a:latin typeface="Berlin Sans FB Demi" panose="020E0802020502020306" pitchFamily="34" charset="0"/>
              </a:rPr>
              <a:t>Third Person</a:t>
            </a:r>
            <a:endParaRPr lang="en-US" dirty="0">
              <a:latin typeface="Berlin Sans FB Demi" panose="020E0802020502020306" pitchFamily="34" charset="0"/>
            </a:endParaRPr>
          </a:p>
        </p:txBody>
      </p:sp>
      <p:sp>
        <p:nvSpPr>
          <p:cNvPr id="3" name="Text Placeholder 2"/>
          <p:cNvSpPr>
            <a:spLocks noGrp="1"/>
          </p:cNvSpPr>
          <p:nvPr>
            <p:ph type="body" idx="1"/>
          </p:nvPr>
        </p:nvSpPr>
        <p:spPr>
          <a:xfrm>
            <a:off x="311700" y="1228675"/>
            <a:ext cx="8520599" cy="3319677"/>
          </a:xfrm>
        </p:spPr>
        <p:txBody>
          <a:bodyPr/>
          <a:lstStyle/>
          <a:p>
            <a:pPr marL="401638" indent="-285750">
              <a:buFont typeface="Wingdings" panose="05000000000000000000" pitchFamily="2" charset="2"/>
              <a:buChar char="q"/>
            </a:pPr>
            <a:r>
              <a:rPr lang="en" sz="1200" dirty="0" smtClean="0">
                <a:solidFill>
                  <a:schemeClr val="accent1"/>
                </a:solidFill>
              </a:rPr>
              <a:t>"</a:t>
            </a:r>
            <a:r>
              <a:rPr lang="en-US" sz="1200" dirty="0" smtClean="0">
                <a:solidFill>
                  <a:schemeClr val="accent1"/>
                </a:solidFill>
              </a:rPr>
              <a:t>Mr. </a:t>
            </a:r>
            <a:r>
              <a:rPr lang="en-US" sz="1200" dirty="0">
                <a:solidFill>
                  <a:schemeClr val="accent1"/>
                </a:solidFill>
              </a:rPr>
              <a:t>and Mrs. </a:t>
            </a:r>
            <a:r>
              <a:rPr lang="en-US" sz="1200" dirty="0" err="1">
                <a:solidFill>
                  <a:schemeClr val="accent1"/>
                </a:solidFill>
              </a:rPr>
              <a:t>Dursley</a:t>
            </a:r>
            <a:r>
              <a:rPr lang="en-US" sz="1200" dirty="0">
                <a:solidFill>
                  <a:schemeClr val="accent1"/>
                </a:solidFill>
              </a:rPr>
              <a:t>, of number four, Privet Drive, were proud to say that they were perfectly normal, thank you very much. </a:t>
            </a:r>
            <a:r>
              <a:rPr lang="en-US" sz="1200" dirty="0" smtClean="0">
                <a:solidFill>
                  <a:schemeClr val="accent1"/>
                </a:solidFill>
              </a:rPr>
              <a:t>They </a:t>
            </a:r>
            <a:r>
              <a:rPr lang="en-US" sz="1200" dirty="0">
                <a:solidFill>
                  <a:schemeClr val="accent1"/>
                </a:solidFill>
              </a:rPr>
              <a:t>were the last people </a:t>
            </a:r>
            <a:r>
              <a:rPr lang="en-US" sz="1200" dirty="0" smtClean="0">
                <a:solidFill>
                  <a:schemeClr val="accent1"/>
                </a:solidFill>
              </a:rPr>
              <a:t>someone would </a:t>
            </a:r>
            <a:r>
              <a:rPr lang="en-US" sz="1200" dirty="0">
                <a:solidFill>
                  <a:schemeClr val="accent1"/>
                </a:solidFill>
              </a:rPr>
              <a:t>expect to be involved in anything strange or mysterious, because they just didn’t hold with such nonsense</a:t>
            </a:r>
            <a:r>
              <a:rPr lang="en-US" sz="1200" dirty="0" smtClean="0">
                <a:solidFill>
                  <a:schemeClr val="accent1"/>
                </a:solidFill>
              </a:rPr>
              <a:t>.</a:t>
            </a:r>
            <a:r>
              <a:rPr lang="en" sz="1200" dirty="0" smtClean="0">
                <a:solidFill>
                  <a:schemeClr val="accent1"/>
                </a:solidFill>
              </a:rPr>
              <a:t>"</a:t>
            </a:r>
          </a:p>
          <a:p>
            <a:pPr marL="115888" algn="r"/>
            <a:r>
              <a:rPr lang="en" sz="1200" dirty="0" smtClean="0">
                <a:solidFill>
                  <a:schemeClr val="accent1"/>
                </a:solidFill>
              </a:rPr>
              <a:t>(J.K. Rowling, </a:t>
            </a:r>
            <a:r>
              <a:rPr lang="en" sz="1200" dirty="0">
                <a:solidFill>
                  <a:schemeClr val="accent1"/>
                </a:solidFill>
              </a:rPr>
              <a:t>opening sentences of "</a:t>
            </a:r>
            <a:r>
              <a:rPr lang="en" sz="1200" dirty="0" smtClean="0">
                <a:solidFill>
                  <a:schemeClr val="accent1"/>
                </a:solidFill>
              </a:rPr>
              <a:t>Harry Potter and the Sorcerer’s Stone," 1997)</a:t>
            </a:r>
          </a:p>
          <a:p>
            <a:pPr marL="401638" indent="-285750">
              <a:buFont typeface="Wingdings" panose="05000000000000000000" pitchFamily="2" charset="2"/>
              <a:buChar char="q"/>
            </a:pPr>
            <a:r>
              <a:rPr lang="en" sz="1200" dirty="0" smtClean="0">
                <a:solidFill>
                  <a:schemeClr val="accent1"/>
                </a:solidFill>
              </a:rPr>
              <a:t>"</a:t>
            </a:r>
            <a:r>
              <a:rPr lang="en-US" sz="1200" dirty="0">
                <a:solidFill>
                  <a:schemeClr val="accent1"/>
                </a:solidFill>
              </a:rPr>
              <a:t>Tally had no idea what would happen if she got caught. This wasn’t like being busted for “forgetting” her ring, skipping classes, or tricking the house into playing her music louder than allowed. Everyone did that kind of stuff, and everyone got busted for it. But she and </a:t>
            </a:r>
            <a:r>
              <a:rPr lang="en-US" sz="1200" dirty="0" err="1">
                <a:solidFill>
                  <a:schemeClr val="accent1"/>
                </a:solidFill>
              </a:rPr>
              <a:t>Peris</a:t>
            </a:r>
            <a:r>
              <a:rPr lang="en-US" sz="1200" dirty="0">
                <a:solidFill>
                  <a:schemeClr val="accent1"/>
                </a:solidFill>
              </a:rPr>
              <a:t> had always been very careful about not getting caught on these expeditions. Crossing the river was serious </a:t>
            </a:r>
            <a:r>
              <a:rPr lang="en-US" sz="1200" dirty="0" smtClean="0">
                <a:solidFill>
                  <a:schemeClr val="accent1"/>
                </a:solidFill>
              </a:rPr>
              <a:t>business.</a:t>
            </a:r>
            <a:r>
              <a:rPr lang="en" sz="1200" dirty="0" smtClean="0">
                <a:solidFill>
                  <a:schemeClr val="accent1"/>
                </a:solidFill>
              </a:rPr>
              <a:t>"</a:t>
            </a:r>
          </a:p>
          <a:p>
            <a:pPr marL="115888" algn="r"/>
            <a:r>
              <a:rPr lang="en" sz="1200" dirty="0" smtClean="0">
                <a:solidFill>
                  <a:schemeClr val="accent1"/>
                </a:solidFill>
              </a:rPr>
              <a:t>(</a:t>
            </a:r>
            <a:r>
              <a:rPr lang="en-US" sz="1200" dirty="0">
                <a:solidFill>
                  <a:schemeClr val="accent1"/>
                </a:solidFill>
              </a:rPr>
              <a:t>Scott </a:t>
            </a:r>
            <a:r>
              <a:rPr lang="en-US" sz="1200" dirty="0" err="1">
                <a:solidFill>
                  <a:schemeClr val="accent1"/>
                </a:solidFill>
              </a:rPr>
              <a:t>Westerfeld</a:t>
            </a:r>
            <a:r>
              <a:rPr lang="en" sz="1200" dirty="0" smtClean="0">
                <a:solidFill>
                  <a:schemeClr val="accent1"/>
                </a:solidFill>
              </a:rPr>
              <a:t>, excerpt from "Uglies," 2005)</a:t>
            </a:r>
            <a:endParaRPr lang="en" sz="1200" dirty="0">
              <a:solidFill>
                <a:schemeClr val="accent1"/>
              </a:solidFill>
            </a:endParaRPr>
          </a:p>
          <a:p>
            <a:pPr marL="115888" algn="r"/>
            <a:endParaRPr lang="en" sz="1200" dirty="0" smtClean="0">
              <a:solidFill>
                <a:schemeClr val="accent1"/>
              </a:solidFill>
            </a:endParaRPr>
          </a:p>
          <a:p>
            <a:pPr marL="115888"/>
            <a:endParaRPr lang="en-US" sz="1200" dirty="0">
              <a:solidFill>
                <a:schemeClr val="accent1"/>
              </a:solidFill>
            </a:endParaRPr>
          </a:p>
          <a:p>
            <a:pPr marL="401638" indent="-285750">
              <a:buFont typeface="Wingdings" panose="05000000000000000000" pitchFamily="2" charset="2"/>
              <a:buChar char="q"/>
            </a:pPr>
            <a:endParaRPr lang="en" sz="1200" dirty="0" smtClean="0">
              <a:solidFill>
                <a:schemeClr val="accent1"/>
              </a:solidFill>
            </a:endParaRPr>
          </a:p>
          <a:p>
            <a:pPr marL="285750" indent="-285750">
              <a:buFont typeface="Wingdings" panose="05000000000000000000" pitchFamily="2" charset="2"/>
              <a:buChar char="q"/>
            </a:pPr>
            <a:endParaRPr lang="en-US" dirty="0" smtClean="0"/>
          </a:p>
          <a:p>
            <a:pPr marL="285750" indent="-285750">
              <a:buFont typeface="Wingdings" panose="05000000000000000000" pitchFamily="2" charset="2"/>
              <a:buChar char="q"/>
            </a:pPr>
            <a:endParaRPr lang="en-US" dirty="0"/>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73442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latin typeface="Berlin Sans FB Demi" panose="020E0802020502020306" pitchFamily="34" charset="0"/>
              </a:rPr>
              <a:t>Test Yourself!</a:t>
            </a:r>
          </a:p>
        </p:txBody>
      </p:sp>
      <p:sp>
        <p:nvSpPr>
          <p:cNvPr id="87" name="Shape 87"/>
          <p:cNvSpPr txBox="1">
            <a:spLocks noGrp="1"/>
          </p:cNvSpPr>
          <p:nvPr>
            <p:ph type="body" idx="1"/>
          </p:nvPr>
        </p:nvSpPr>
        <p:spPr>
          <a:prstGeom prst="rect">
            <a:avLst/>
          </a:prstGeom>
        </p:spPr>
        <p:txBody>
          <a:bodyPr lIns="91425" tIns="91425" rIns="91425" bIns="91425" anchor="t" anchorCtr="0">
            <a:noAutofit/>
          </a:bodyPr>
          <a:lstStyle/>
          <a:p>
            <a:pPr lvl="0" rtl="0">
              <a:spcBef>
                <a:spcPts val="0"/>
              </a:spcBef>
              <a:buNone/>
            </a:pPr>
            <a:r>
              <a:rPr lang="en" dirty="0">
                <a:solidFill>
                  <a:schemeClr val="accent1"/>
                </a:solidFill>
              </a:rPr>
              <a:t>What point-of-view </a:t>
            </a:r>
            <a:r>
              <a:rPr lang="en" dirty="0" smtClean="0">
                <a:solidFill>
                  <a:schemeClr val="accent1"/>
                </a:solidFill>
              </a:rPr>
              <a:t>is this narrative </a:t>
            </a:r>
            <a:r>
              <a:rPr lang="en" dirty="0">
                <a:solidFill>
                  <a:schemeClr val="accent1"/>
                </a:solidFill>
              </a:rPr>
              <a:t>written in?</a:t>
            </a:r>
          </a:p>
          <a:p>
            <a:pPr marL="457200" lvl="0" indent="-228600">
              <a:spcBef>
                <a:spcPts val="0"/>
              </a:spcBef>
              <a:buAutoNum type="arabicPeriod"/>
            </a:pPr>
            <a:r>
              <a:rPr lang="en" dirty="0">
                <a:solidFill>
                  <a:schemeClr val="accent1"/>
                </a:solidFill>
              </a:rPr>
              <a:t>It started that simply. At the courthouse or the library there was a large bulletin board, and for a dollar you could sign the board and write down your guess to win the car-through-the-ice raffle. Of course, you never met anyone who had won, but only those who knew somebody who had won, and therein, in the winning, the simplicity was lost. </a:t>
            </a:r>
            <a:endParaRPr lang="en" dirty="0" smtClean="0">
              <a:solidFill>
                <a:schemeClr val="accent1"/>
              </a:solidFill>
            </a:endParaRPr>
          </a:p>
          <a:p>
            <a:pPr marL="228600" lvl="0" algn="r">
              <a:spcBef>
                <a:spcPts val="0"/>
              </a:spcBef>
            </a:pPr>
            <a:r>
              <a:rPr lang="en" dirty="0" smtClean="0">
                <a:solidFill>
                  <a:schemeClr val="accent1"/>
                </a:solidFill>
              </a:rPr>
              <a:t>(</a:t>
            </a:r>
            <a:r>
              <a:rPr lang="en" dirty="0">
                <a:solidFill>
                  <a:schemeClr val="accent1"/>
                </a:solidFill>
              </a:rPr>
              <a:t>Excerpted from Father Water, Mother Woods by Gary Paulsen)</a:t>
            </a:r>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3" name="Shape 86"/>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latin typeface="Berlin Sans FB Demi" panose="020E0802020502020306" pitchFamily="34" charset="0"/>
              </a:rPr>
              <a:t>Test Yourself!</a:t>
            </a:r>
          </a:p>
        </p:txBody>
      </p:sp>
      <p:sp>
        <p:nvSpPr>
          <p:cNvPr id="92" name="Shape 92"/>
          <p:cNvSpPr txBox="1">
            <a:spLocks noGrp="1"/>
          </p:cNvSpPr>
          <p:nvPr>
            <p:ph type="body" idx="1"/>
          </p:nvPr>
        </p:nvSpPr>
        <p:spPr>
          <a:xfrm>
            <a:off x="311700" y="1143000"/>
            <a:ext cx="8520599" cy="3425800"/>
          </a:xfrm>
          <a:prstGeom prst="rect">
            <a:avLst/>
          </a:prstGeom>
        </p:spPr>
        <p:txBody>
          <a:bodyPr lIns="91425" tIns="91425" rIns="91425" bIns="91425" anchor="t" anchorCtr="0">
            <a:noAutofit/>
          </a:bodyPr>
          <a:lstStyle/>
          <a:p>
            <a:r>
              <a:rPr lang="en" dirty="0">
                <a:solidFill>
                  <a:schemeClr val="accent1"/>
                </a:solidFill>
              </a:rPr>
              <a:t>What point-of-view is this narrative written in?</a:t>
            </a:r>
          </a:p>
          <a:p>
            <a:pPr lvl="0" rtl="0">
              <a:spcBef>
                <a:spcPts val="0"/>
              </a:spcBef>
              <a:buNone/>
            </a:pPr>
            <a:r>
              <a:rPr lang="en" dirty="0" smtClean="0">
                <a:solidFill>
                  <a:schemeClr val="accent1"/>
                </a:solidFill>
              </a:rPr>
              <a:t>1. One </a:t>
            </a:r>
            <a:r>
              <a:rPr lang="en" dirty="0">
                <a:solidFill>
                  <a:schemeClr val="accent1"/>
                </a:solidFill>
              </a:rPr>
              <a:t>of the soldiers, the taller one, moved toward her. Annemarie recognized him as the one she and Ellen always called, in whispers, “the Giraffe” because of his height and the long neck that extended from his stiff collar. He and his partner were always on this corner. He prodded the corner of her backpack with the stock of his rifle. Annemarie trembled. “What is in here?” he asked loudly. “Schoolbooks,” she answered truthfully. </a:t>
            </a:r>
            <a:endParaRPr lang="en" dirty="0" smtClean="0">
              <a:solidFill>
                <a:schemeClr val="accent1"/>
              </a:solidFill>
            </a:endParaRPr>
          </a:p>
          <a:p>
            <a:pPr lvl="0" algn="r" rtl="0">
              <a:spcBef>
                <a:spcPts val="0"/>
              </a:spcBef>
              <a:buNone/>
            </a:pPr>
            <a:r>
              <a:rPr lang="en" dirty="0" smtClean="0">
                <a:solidFill>
                  <a:schemeClr val="accent1"/>
                </a:solidFill>
              </a:rPr>
              <a:t>(Excerpted from </a:t>
            </a:r>
            <a:r>
              <a:rPr lang="en" dirty="0">
                <a:solidFill>
                  <a:schemeClr val="accent1"/>
                </a:solidFill>
              </a:rPr>
              <a:t>Number the Stars by Lois Lowry)</a:t>
            </a:r>
          </a:p>
          <a:p>
            <a:pPr lvl="0">
              <a:spcBef>
                <a:spcPts val="0"/>
              </a:spcBef>
              <a:buNone/>
            </a:pPr>
            <a:endParaRPr dirty="0">
              <a:solidFill>
                <a:schemeClr val="accent1"/>
              </a:solidFill>
            </a:endParaRPr>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anose="020E0802020502020306" pitchFamily="34" charset="0"/>
              </a:rPr>
              <a:t>Test Yourself!</a:t>
            </a:r>
            <a:endParaRPr lang="en-US" dirty="0">
              <a:latin typeface="Berlin Sans FB Demi" panose="020E0802020502020306" pitchFamily="34" charset="0"/>
            </a:endParaRPr>
          </a:p>
        </p:txBody>
      </p:sp>
      <p:sp>
        <p:nvSpPr>
          <p:cNvPr id="3" name="Text Placeholder 2"/>
          <p:cNvSpPr>
            <a:spLocks noGrp="1"/>
          </p:cNvSpPr>
          <p:nvPr>
            <p:ph type="body" idx="1"/>
          </p:nvPr>
        </p:nvSpPr>
        <p:spPr/>
        <p:txBody>
          <a:bodyPr/>
          <a:lstStyle/>
          <a:p>
            <a:pPr lvl="0"/>
            <a:r>
              <a:rPr lang="en" dirty="0">
                <a:solidFill>
                  <a:schemeClr val="accent1"/>
                </a:solidFill>
              </a:rPr>
              <a:t>What point-of-view is this narrative written in?</a:t>
            </a:r>
          </a:p>
          <a:p>
            <a:r>
              <a:rPr lang="en-US" dirty="0" smtClean="0">
                <a:solidFill>
                  <a:schemeClr val="accent1"/>
                </a:solidFill>
              </a:rPr>
              <a:t>3</a:t>
            </a:r>
            <a:r>
              <a:rPr lang="en-US" dirty="0">
                <a:solidFill>
                  <a:schemeClr val="accent1"/>
                </a:solidFill>
              </a:rPr>
              <a:t>. When I wake up, the other side of the bed is cold. My fingers stretch out, seeking Prim’s warmth but finding only the rough canvas cover of the mattress. She must have had bad dreams and climbed in with our mother. Of course, she did. This is the day of the reaping</a:t>
            </a:r>
            <a:r>
              <a:rPr lang="en-US" dirty="0" smtClean="0">
                <a:solidFill>
                  <a:schemeClr val="accent1"/>
                </a:solidFill>
              </a:rPr>
              <a:t>. </a:t>
            </a:r>
          </a:p>
          <a:p>
            <a:pPr algn="r"/>
            <a:r>
              <a:rPr lang="en-US" dirty="0" smtClean="0">
                <a:solidFill>
                  <a:schemeClr val="accent1"/>
                </a:solidFill>
              </a:rPr>
              <a:t>(Excerpted from The Hunger Games by Suzanne Collins)</a:t>
            </a:r>
            <a:endParaRPr lang="en-US" dirty="0">
              <a:solidFill>
                <a:schemeClr val="accent1"/>
              </a:solidFill>
            </a:endParaRPr>
          </a:p>
        </p:txBody>
      </p:sp>
      <p:cxnSp>
        <p:nvCxnSpPr>
          <p:cNvPr id="4" name="Straight Connector 3"/>
          <p:cNvCxnSpPr/>
          <p:nvPr/>
        </p:nvCxnSpPr>
        <p:spPr>
          <a:xfrm>
            <a:off x="370490" y="1093849"/>
            <a:ext cx="8324193" cy="0"/>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62737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3287</TotalTime>
  <Words>1116</Words>
  <Application>Microsoft Office PowerPoint</Application>
  <PresentationFormat>On-screen Show (16:9)</PresentationFormat>
  <Paragraphs>73</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Berlin Sans FB Demi</vt:lpstr>
      <vt:lpstr>Arial</vt:lpstr>
      <vt:lpstr>Wingdings</vt:lpstr>
      <vt:lpstr>Amatic SC</vt:lpstr>
      <vt:lpstr>Source Code Pro</vt:lpstr>
      <vt:lpstr>beach-day</vt:lpstr>
      <vt:lpstr>Point of View</vt:lpstr>
      <vt:lpstr>What is point of view?</vt:lpstr>
      <vt:lpstr>What Types of Point of View are There?</vt:lpstr>
      <vt:lpstr>Examples of First Person</vt:lpstr>
      <vt:lpstr>Examples of a Second-Person</vt:lpstr>
      <vt:lpstr>Examples of Third Person</vt:lpstr>
      <vt:lpstr>Test Yourself!</vt:lpstr>
      <vt:lpstr>Test Yourself!</vt:lpstr>
      <vt:lpstr>Test Yourself!</vt:lpstr>
      <vt:lpstr>So Then...What Does This Have to DO With Pronouns?</vt:lpstr>
      <vt:lpstr>Example in Cinema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Michael Tydings</dc:creator>
  <cp:lastModifiedBy>Katherine Curran</cp:lastModifiedBy>
  <cp:revision>22</cp:revision>
  <cp:lastPrinted>2018-03-13T22:23:55Z</cp:lastPrinted>
  <dcterms:modified xsi:type="dcterms:W3CDTF">2018-09-09T23:09:43Z</dcterms:modified>
</cp:coreProperties>
</file>