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79" r:id="rId3"/>
    <p:sldId id="281" r:id="rId4"/>
    <p:sldId id="288" r:id="rId5"/>
    <p:sldId id="273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0099"/>
    <a:srgbClr val="FFFF5B"/>
    <a:srgbClr val="81DEFF"/>
    <a:srgbClr val="FF85FF"/>
    <a:srgbClr val="FFFFCC"/>
    <a:srgbClr val="CDF2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1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36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33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0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50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39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49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3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9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5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9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2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8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4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4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55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jayce-o.blogspot.com/2013/10/awesome-newspaper-layout-examples-tip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Isoulny0BVXNWs2sCK7HDYw-WUHx8zGyyCCypMORAZE/edit?usp=sharing" TargetMode="External"/><Relationship Id="rId7" Type="http://schemas.openxmlformats.org/officeDocument/2006/relationships/hyperlink" Target="https://docs.google.com/document/d/1qxAT9QMkDfzuItgl5I-yOCIPhzueEnyoj3rqQEMD5f8/edit?usp=sharing" TargetMode="External"/><Relationship Id="rId2" Type="http://schemas.openxmlformats.org/officeDocument/2006/relationships/hyperlink" Target="https://drive.google.com/open?id=1U-Wx5GMrxzT84GJU9Rf7vF357iR5Bb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WTJ31cyuTJAoDzAzGe9S7jhNVxRBdKx0/view?usp=sharing" TargetMode="External"/><Relationship Id="rId5" Type="http://schemas.openxmlformats.org/officeDocument/2006/relationships/hyperlink" Target="https://docs.google.com/document/d/1kjV6H8EfZXFZfWp2F0BYN7bFl8TsG2PoMQXxqmhlsSA/edit?usp=sharing" TargetMode="External"/><Relationship Id="rId4" Type="http://schemas.openxmlformats.org/officeDocument/2006/relationships/hyperlink" Target="https://drive.google.com/open?id=1p6Gn-7ACkn7kznuCeOOlDNWBhOvah6q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9/11/06/learning/expressing-critical-opinions-two-movie-reviews.html" TargetMode="External"/><Relationship Id="rId2" Type="http://schemas.openxmlformats.org/officeDocument/2006/relationships/hyperlink" Target="https://drive.google.com/open?id=1YK8ks5n57BnOpt1C-SWrzW7yn1GnfC5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uffpost.com/entry/a-letter-to-my-future-sel_b_4522265" TargetMode="External"/><Relationship Id="rId4" Type="http://schemas.openxmlformats.org/officeDocument/2006/relationships/hyperlink" Target="https://docs.google.com/document/d/1xPcNiO2kSZWO9A76sAH4Eei-psZmUWMf3hBtU-8T40M/edit?usp=shar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xQcBKUPm8o" TargetMode="External"/><Relationship Id="rId7" Type="http://schemas.openxmlformats.org/officeDocument/2006/relationships/hyperlink" Target="https://docs.google.com/document/d/1FQRKMwp2QtWlfaJATvWhh1kpQIcKAdHgxh02c18guWE/edit?usp=sharing" TargetMode="External"/><Relationship Id="rId2" Type="http://schemas.openxmlformats.org/officeDocument/2006/relationships/hyperlink" Target="https://padlet.com/katherine_curran/vubojxm0o17p6p5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d.com/talks" TargetMode="External"/><Relationship Id="rId5" Type="http://schemas.openxmlformats.org/officeDocument/2006/relationships/hyperlink" Target="https://spark.adobe.com/sp/" TargetMode="External"/><Relationship Id="rId4" Type="http://schemas.openxmlformats.org/officeDocument/2006/relationships/hyperlink" Target="https://madison.campusguides.com/booktrailerinfo/TrailerExamp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1266958"/>
            <a:ext cx="6808362" cy="4528457"/>
          </a:xfrm>
        </p:spPr>
        <p:txBody>
          <a:bodyPr anchor="ctr">
            <a:normAutofit/>
          </a:bodyPr>
          <a:lstStyle/>
          <a:p>
            <a:r>
              <a:rPr lang="en-US" cap="none" dirty="0">
                <a:latin typeface="KodchiangUPC" panose="020B0502040204020203" pitchFamily="18" charset="-34"/>
                <a:cs typeface="KodchiangUPC" panose="020B0502040204020203" pitchFamily="18" charset="-34"/>
              </a:rPr>
              <a:t>Informational Text Unit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266958"/>
            <a:ext cx="2904124" cy="4528457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/>
              <a:t>Semester Week 17</a:t>
            </a:r>
          </a:p>
          <a:p>
            <a:pPr algn="r"/>
            <a:r>
              <a:rPr lang="en-US" b="1" dirty="0"/>
              <a:t>Unit Day 11-15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627" y="322248"/>
            <a:ext cx="6188190" cy="944353"/>
          </a:xfrm>
        </p:spPr>
        <p:txBody>
          <a:bodyPr>
            <a:noAutofit/>
          </a:bodyPr>
          <a:lstStyle/>
          <a:p>
            <a:r>
              <a:rPr lang="en-US" sz="6000" cap="none" dirty="0">
                <a:solidFill>
                  <a:srgbClr val="EBEBEB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Week 17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27" y="1316299"/>
            <a:ext cx="6768548" cy="546218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Monday (Day 11):</a:t>
            </a:r>
          </a:p>
          <a:p>
            <a:pPr marL="630238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Review this weeks assignment “menu”</a:t>
            </a:r>
          </a:p>
          <a:p>
            <a:pPr marL="630238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Identify one assignment in each category that interests you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Tuesday (Day 12):</a:t>
            </a:r>
          </a:p>
          <a:p>
            <a:pPr marL="630238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Continue working on assignments</a:t>
            </a:r>
          </a:p>
          <a:p>
            <a:pPr marL="1030288" lvl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Zoom Call @ 1:00 pm </a:t>
            </a:r>
          </a:p>
          <a:p>
            <a:pPr marL="1030288" lvl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Our last call! Log on so we can say goodbye </a:t>
            </a: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  <a:sym typeface="Wingdings" panose="05000000000000000000" pitchFamily="2" charset="2"/>
              </a:rPr>
              <a:t> </a:t>
            </a:r>
            <a:endParaRPr lang="en-US" sz="2800" dirty="0">
              <a:latin typeface="KodchiangUPC" panose="02020603050405020304" pitchFamily="18" charset="-34"/>
              <a:cs typeface="KodchiangUPC" panose="02020603050405020304" pitchFamily="18" charset="-34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Wednesday (Day 13):</a:t>
            </a:r>
          </a:p>
          <a:p>
            <a:pPr marL="64008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Continue working on assignments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Thursday (Day 14):</a:t>
            </a:r>
          </a:p>
          <a:p>
            <a:pPr marL="64008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Continue working on assignments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FFFFFF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Friday (Day 15): </a:t>
            </a:r>
          </a:p>
          <a:p>
            <a:pPr marL="64008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FF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Catch Up Day!</a:t>
            </a:r>
          </a:p>
          <a:p>
            <a:pPr marL="64008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CCFF"/>
                </a:highlight>
                <a:latin typeface="KodchiangUPC" panose="02020603050405020304" pitchFamily="18" charset="-34"/>
                <a:cs typeface="KodchiangUPC" panose="02020603050405020304" pitchFamily="18" charset="-34"/>
              </a:rPr>
              <a:t>OPTIONAL final (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CCFF"/>
                </a:highlight>
                <a:latin typeface="KodchiangUPC" panose="02020603050405020304" pitchFamily="18" charset="-34"/>
                <a:cs typeface="KodchiangUPC" panose="02020603050405020304" pitchFamily="18" charset="-34"/>
              </a:rPr>
              <a:t>usa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CCFF"/>
                </a:highlight>
                <a:latin typeface="KodchiangUPC" panose="02020603050405020304" pitchFamily="18" charset="-34"/>
                <a:cs typeface="KodchiangUPC" panose="02020603050405020304" pitchFamily="18" charset="-34"/>
              </a:rPr>
              <a:t> test prep) due BEFORE MIDNIGHT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8453" r="23600" b="-1"/>
          <a:stretch/>
        </p:blipFill>
        <p:spPr>
          <a:xfrm>
            <a:off x="7229175" y="1"/>
            <a:ext cx="4963245" cy="6858001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9341541" y="6657945"/>
            <a:ext cx="2850459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jayce-o.blogspot.com/2013/10/awesome-newspaper-layout-examples-tip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1853"/>
            <a:ext cx="10843589" cy="1119808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Submitting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1150"/>
            <a:ext cx="10843589" cy="4857750"/>
          </a:xfrm>
          <a:ln>
            <a:solidFill>
              <a:schemeClr val="tx1"/>
            </a:solidFill>
          </a:ln>
        </p:spPr>
        <p:txBody>
          <a:bodyPr anchor="t">
            <a:normAutofit fontScale="77500" lnSpcReduction="20000"/>
          </a:bodyPr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4800" dirty="0">
                <a:solidFill>
                  <a:srgbClr val="FFFF00"/>
                </a:solidFill>
              </a:rPr>
              <a:t>*If you still need to submit 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sz="4800" dirty="0">
                <a:solidFill>
                  <a:srgbClr val="FFFF00"/>
                </a:solidFill>
              </a:rPr>
              <a:t> assignments, please do so ASAP.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4800" dirty="0">
              <a:solidFill>
                <a:srgbClr val="FFFF00"/>
              </a:solidFill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*MONDAY 5/18 is the LAST DAY to submit assignments. 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4800" dirty="0">
              <a:solidFill>
                <a:srgbClr val="FFFF00"/>
              </a:solidFill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4800" dirty="0">
                <a:solidFill>
                  <a:srgbClr val="FFFF00"/>
                </a:solidFill>
              </a:rPr>
              <a:t>*Contact me on Remind with any questions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2789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1853"/>
            <a:ext cx="10843589" cy="1119808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Final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6" y="1501638"/>
            <a:ext cx="11738114" cy="4857750"/>
          </a:xfrm>
          <a:ln>
            <a:solidFill>
              <a:schemeClr val="tx1"/>
            </a:solidFill>
          </a:ln>
        </p:spPr>
        <p:txBody>
          <a:bodyPr anchor="t">
            <a:normAutofit fontScale="92500" lnSpcReduction="10000"/>
          </a:bodyPr>
          <a:lstStyle/>
          <a:p>
            <a:pPr marL="0" indent="0" defTabSz="914400">
              <a:spcAft>
                <a:spcPts val="1800"/>
              </a:spcAft>
              <a:buNone/>
            </a:pPr>
            <a:r>
              <a:rPr lang="en-US" sz="4800" dirty="0">
                <a:solidFill>
                  <a:srgbClr val="FFFF00"/>
                </a:solidFill>
              </a:rPr>
              <a:t>*There is an 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OPTIONAL</a:t>
            </a:r>
            <a:r>
              <a:rPr lang="en-US" sz="4800" dirty="0">
                <a:solidFill>
                  <a:srgbClr val="FFFF00"/>
                </a:solidFill>
              </a:rPr>
              <a:t> final exam</a:t>
            </a:r>
          </a:p>
          <a:p>
            <a:pPr marL="0" indent="0" defTabSz="914400">
              <a:spcAft>
                <a:spcPts val="1800"/>
              </a:spcAft>
              <a:buNone/>
            </a:pPr>
            <a:r>
              <a:rPr lang="en-US" sz="4800" dirty="0">
                <a:solidFill>
                  <a:srgbClr val="FFFF00"/>
                </a:solidFill>
              </a:rPr>
              <a:t>*This is a small test in USA Test Prep called 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“Spring 2020 Final OPTIONAL”</a:t>
            </a:r>
          </a:p>
          <a:p>
            <a:pPr marL="0" indent="0" defTabSz="914400">
              <a:spcAft>
                <a:spcPts val="1800"/>
              </a:spcAft>
              <a:buNone/>
            </a:pPr>
            <a:r>
              <a:rPr lang="en-US" sz="4800" dirty="0">
                <a:solidFill>
                  <a:srgbClr val="FFFF00"/>
                </a:solidFill>
              </a:rPr>
              <a:t>*This will be a reading grade</a:t>
            </a:r>
          </a:p>
          <a:p>
            <a:pPr marL="0" indent="0" defTabSz="914400">
              <a:spcAft>
                <a:spcPts val="1800"/>
              </a:spcAft>
              <a:buNone/>
            </a:pPr>
            <a:r>
              <a:rPr lang="en-US" sz="4200" dirty="0">
                <a:solidFill>
                  <a:srgbClr val="FFFF00"/>
                </a:solidFill>
              </a:rPr>
              <a:t>*If you would like to complete the assignment, you must do so </a:t>
            </a:r>
            <a:r>
              <a:rPr lang="en-US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before midnight on FRIDAY 5/15</a:t>
            </a:r>
          </a:p>
        </p:txBody>
      </p:sp>
    </p:spTree>
    <p:extLst>
      <p:ext uri="{BB962C8B-B14F-4D97-AF65-F5344CB8AC3E}">
        <p14:creationId xmlns:p14="http://schemas.microsoft.com/office/powerpoint/2010/main" val="264695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1367"/>
            <a:ext cx="11082129" cy="871330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Week 17 Assignments</a:t>
            </a:r>
            <a:endParaRPr lang="en-US" sz="7200" cap="none" dirty="0">
              <a:solidFill>
                <a:srgbClr val="FFFF00"/>
              </a:solidFill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91" y="1878967"/>
            <a:ext cx="11612217" cy="1182286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b="1" u="sng" dirty="0"/>
              <a:t>Directions:</a:t>
            </a:r>
            <a:r>
              <a:rPr lang="en-US" dirty="0"/>
              <a:t> Select </a:t>
            </a:r>
            <a:r>
              <a:rPr lang="en-US" b="1" u="sng" dirty="0"/>
              <a:t>up to</a:t>
            </a:r>
            <a:r>
              <a:rPr lang="en-US" dirty="0"/>
              <a:t> 1 assignment per category to complete.</a:t>
            </a:r>
          </a:p>
          <a:p>
            <a:pPr lvl="1"/>
            <a:r>
              <a:rPr lang="en-US" dirty="0"/>
              <a:t>If you cannot submit assignments using the preferred method, you may send via Remind or email.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798D33A-35AC-492E-84B9-D41EB0765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20615"/>
              </p:ext>
            </p:extLst>
          </p:nvPr>
        </p:nvGraphicFramePr>
        <p:xfrm>
          <a:off x="304800" y="3937758"/>
          <a:ext cx="11612217" cy="163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739">
                  <a:extLst>
                    <a:ext uri="{9D8B030D-6E8A-4147-A177-3AD203B41FA5}">
                      <a16:colId xmlns:a16="http://schemas.microsoft.com/office/drawing/2014/main" val="732358106"/>
                    </a:ext>
                  </a:extLst>
                </a:gridCol>
                <a:gridCol w="3870739">
                  <a:extLst>
                    <a:ext uri="{9D8B030D-6E8A-4147-A177-3AD203B41FA5}">
                      <a16:colId xmlns:a16="http://schemas.microsoft.com/office/drawing/2014/main" val="4026273537"/>
                    </a:ext>
                  </a:extLst>
                </a:gridCol>
                <a:gridCol w="3870739">
                  <a:extLst>
                    <a:ext uri="{9D8B030D-6E8A-4147-A177-3AD203B41FA5}">
                      <a16:colId xmlns:a16="http://schemas.microsoft.com/office/drawing/2014/main" val="2352657182"/>
                    </a:ext>
                  </a:extLst>
                </a:gridCol>
              </a:tblGrid>
              <a:tr h="16385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Reading (3 options)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*Submit via Google Drive </a:t>
                      </a:r>
                    </a:p>
                  </a:txBody>
                  <a:tcPr marL="68580" marR="68580" marT="0" marB="0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Writing (3 options)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*Submit via Google Drive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Speaking &amp; Listening (3 options)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*Submit via Padlet link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2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77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1367"/>
            <a:ext cx="11082129" cy="871330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Week 17 Assignments - Reading</a:t>
            </a:r>
            <a:endParaRPr lang="en-US" sz="7200" cap="none" dirty="0">
              <a:solidFill>
                <a:srgbClr val="FFFF00"/>
              </a:solidFill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91" y="1878967"/>
            <a:ext cx="11612217" cy="1182286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b="1" u="sng" dirty="0"/>
              <a:t>Directions:</a:t>
            </a:r>
            <a:r>
              <a:rPr lang="en-US" dirty="0"/>
              <a:t> Select </a:t>
            </a:r>
            <a:r>
              <a:rPr lang="en-US" b="1" u="sng" dirty="0"/>
              <a:t>up to</a:t>
            </a:r>
            <a:r>
              <a:rPr lang="en-US" dirty="0"/>
              <a:t> 1 assignment per category to complete.</a:t>
            </a:r>
          </a:p>
          <a:p>
            <a:pPr lvl="1"/>
            <a:r>
              <a:rPr lang="en-US" dirty="0"/>
              <a:t>If you cannot submit assignments using the preferred method, you may send via Remind or email.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42FF38-EF73-411E-94AF-EAB30EC3A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823523"/>
              </p:ext>
            </p:extLst>
          </p:nvPr>
        </p:nvGraphicFramePr>
        <p:xfrm>
          <a:off x="289890" y="3429000"/>
          <a:ext cx="11612217" cy="295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2217">
                  <a:extLst>
                    <a:ext uri="{9D8B030D-6E8A-4147-A177-3AD203B41FA5}">
                      <a16:colId xmlns:a16="http://schemas.microsoft.com/office/drawing/2014/main" val="732358106"/>
                    </a:ext>
                  </a:extLst>
                </a:gridCol>
              </a:tblGrid>
              <a:tr h="625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Reading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</a:txBody>
                  <a:tcPr marL="68580" marR="68580" marT="0" marB="0"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24998"/>
                  </a:ext>
                </a:extLst>
              </a:tr>
              <a:tr h="618857"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the excerpt from</a:t>
                      </a:r>
                      <a:r>
                        <a:rPr lang="en-US" sz="18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sz="18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Charlie and The Chocolate Factory</a:t>
                      </a:r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answer these </a:t>
                      </a:r>
                      <a:r>
                        <a:rPr lang="en-US" sz="18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analysis questions</a:t>
                      </a:r>
                      <a:endParaRPr lang="en-US" sz="1800" b="1" i="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dirty="0">
                        <a:solidFill>
                          <a:srgbClr val="CC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98987"/>
                  </a:ext>
                </a:extLst>
              </a:tr>
              <a:tr h="9151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the article </a:t>
                      </a:r>
                      <a:r>
                        <a:rPr lang="en-US" sz="1800" b="1" i="1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On Twitter, fake news spreads faster and further than real news</a:t>
                      </a:r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complete </a:t>
                      </a:r>
                      <a:r>
                        <a:rPr lang="en-US" sz="18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this chart. </a:t>
                      </a:r>
                      <a:endParaRPr lang="en-US" sz="1800" b="1" i="0" u="sng" strike="noStrike" kern="1200" dirty="0">
                        <a:solidFill>
                          <a:srgbClr val="CC009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u="sng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8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10845"/>
                  </a:ext>
                </a:extLst>
              </a:tr>
              <a:tr h="794465">
                <a:tc>
                  <a:txBody>
                    <a:bodyPr/>
                    <a:lstStyle/>
                    <a:p>
                      <a:pPr rtl="0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directions on </a:t>
                      </a:r>
                      <a:r>
                        <a:rPr lang="en-US" sz="18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this handout</a:t>
                      </a:r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login to the Cobb County library site.  Complete this</a:t>
                      </a:r>
                      <a:r>
                        <a:rPr lang="en-US" sz="18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lang="en-US" sz="18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handout. </a:t>
                      </a:r>
                      <a:endParaRPr lang="en-US" sz="1800" b="1" dirty="0">
                        <a:solidFill>
                          <a:srgbClr val="CC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9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92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90" y="0"/>
            <a:ext cx="11082129" cy="871330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Week 17 Assignments - Writing</a:t>
            </a:r>
            <a:endParaRPr lang="en-US" sz="7200" cap="none" dirty="0">
              <a:solidFill>
                <a:srgbClr val="FFFF00"/>
              </a:solidFill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89" y="1471463"/>
            <a:ext cx="11612217" cy="1182286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b="1" u="sng" dirty="0"/>
              <a:t>Directions:</a:t>
            </a:r>
            <a:r>
              <a:rPr lang="en-US" dirty="0"/>
              <a:t> Select </a:t>
            </a:r>
            <a:r>
              <a:rPr lang="en-US" b="1" u="sng" dirty="0"/>
              <a:t>up to</a:t>
            </a:r>
            <a:r>
              <a:rPr lang="en-US" dirty="0"/>
              <a:t> 1 assignment per category to complete.</a:t>
            </a:r>
          </a:p>
          <a:p>
            <a:pPr lvl="1"/>
            <a:r>
              <a:rPr lang="en-US" dirty="0"/>
              <a:t>If you cannot submit assignments using the preferred method, you may send via Remind or email.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0495C45-C950-4CFE-8D3E-02CCCC04D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7711"/>
              </p:ext>
            </p:extLst>
          </p:nvPr>
        </p:nvGraphicFramePr>
        <p:xfrm>
          <a:off x="289888" y="2892287"/>
          <a:ext cx="11612217" cy="363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2217">
                  <a:extLst>
                    <a:ext uri="{9D8B030D-6E8A-4147-A177-3AD203B41FA5}">
                      <a16:colId xmlns:a16="http://schemas.microsoft.com/office/drawing/2014/main" val="4026273537"/>
                    </a:ext>
                  </a:extLst>
                </a:gridCol>
              </a:tblGrid>
              <a:tr h="684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Writing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24998"/>
                  </a:ext>
                </a:extLst>
              </a:tr>
              <a:tr h="1216983">
                <a:tc>
                  <a:txBody>
                    <a:bodyPr/>
                    <a:lstStyle/>
                    <a:p>
                      <a:pPr rtl="0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the article </a:t>
                      </a:r>
                      <a:r>
                        <a:rPr lang="en-US" sz="16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Tim Burton: Wickedly Funny, Grotesquely Humorous</a:t>
                      </a:r>
                      <a:endParaRPr lang="en-US" sz="1600" b="1" dirty="0">
                        <a:effectLst/>
                      </a:endParaRPr>
                    </a:p>
                    <a:p>
                      <a:pPr rtl="0"/>
                      <a:br>
                        <a:rPr lang="en-US" sz="1600" b="0" dirty="0">
                          <a:effectLst/>
                        </a:rPr>
                      </a:b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information from the article to write a CEIEI answering this question: </a:t>
                      </a:r>
                    </a:p>
                    <a:p>
                      <a:pPr rtl="0"/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two influences of Tim Burton’s film style.</a:t>
                      </a:r>
                      <a:endParaRPr lang="en-US" sz="1600" b="0" dirty="0">
                        <a:effectLst/>
                      </a:endParaRPr>
                    </a:p>
                    <a:p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98987"/>
                  </a:ext>
                </a:extLst>
              </a:tr>
              <a:tr h="730190">
                <a:tc>
                  <a:txBody>
                    <a:bodyPr/>
                    <a:lstStyle/>
                    <a:p>
                      <a:pPr rtl="0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</a:t>
                      </a:r>
                      <a:r>
                        <a:rPr lang="en-US" sz="16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sz="16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this article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use it as a mentor text to respond to this </a:t>
                      </a:r>
                      <a:r>
                        <a:rPr lang="en-US" sz="16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prompt.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(New York Times Learning Network has been my go to here.</a:t>
                      </a:r>
                      <a:endParaRPr lang="en-US" sz="1600" b="0" dirty="0">
                        <a:effectLst/>
                      </a:endParaRPr>
                    </a:p>
                    <a:p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81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10845"/>
                  </a:ext>
                </a:extLst>
              </a:tr>
              <a:tr h="9960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3)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a letter to yourself as a graduating senior. What do you hope that you’ve accomplished? What do you want to remember from being a freshman? What lessons do you hope to have learned? </a:t>
                      </a: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 it to me and I will make sure you get it back at the end of senior year!!  </a:t>
                      </a:r>
                      <a:r>
                        <a:rPr lang="en-US" sz="16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Here is an example if you need some inspiration.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9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4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52" y="231915"/>
            <a:ext cx="11082129" cy="871330"/>
          </a:xfrm>
        </p:spPr>
        <p:txBody>
          <a:bodyPr>
            <a:noAutofit/>
          </a:bodyPr>
          <a:lstStyle/>
          <a:p>
            <a:r>
              <a:rPr lang="en-US" sz="68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Week 17 Assignments – </a:t>
            </a:r>
            <a:r>
              <a:rPr lang="en-US" sz="48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Speaking &amp; Listening</a:t>
            </a:r>
            <a:endParaRPr lang="en-US" sz="4800" cap="none" dirty="0">
              <a:solidFill>
                <a:srgbClr val="FFFF00"/>
              </a:solidFill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88" y="1361897"/>
            <a:ext cx="11612217" cy="1182286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b="1" u="sng" dirty="0"/>
              <a:t>Directions:</a:t>
            </a:r>
            <a:r>
              <a:rPr lang="en-US" dirty="0"/>
              <a:t> Select </a:t>
            </a:r>
            <a:r>
              <a:rPr lang="en-US" b="1" u="sng" dirty="0"/>
              <a:t>up to</a:t>
            </a:r>
            <a:r>
              <a:rPr lang="en-US" dirty="0"/>
              <a:t> 1 assignment per category to complete.</a:t>
            </a:r>
          </a:p>
          <a:p>
            <a:pPr lvl="1"/>
            <a:r>
              <a:rPr lang="en-US" dirty="0"/>
              <a:t>If you cannot submit assignments using the preferred method, you may send via Remind or email.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01F1ECC-172F-428B-9A68-7B13A26FB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818837"/>
              </p:ext>
            </p:extLst>
          </p:nvPr>
        </p:nvGraphicFramePr>
        <p:xfrm>
          <a:off x="289887" y="2802835"/>
          <a:ext cx="11612217" cy="3644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2217">
                  <a:extLst>
                    <a:ext uri="{9D8B030D-6E8A-4147-A177-3AD203B41FA5}">
                      <a16:colId xmlns:a16="http://schemas.microsoft.com/office/drawing/2014/main" val="2352657182"/>
                    </a:ext>
                  </a:extLst>
                </a:gridCol>
              </a:tblGrid>
              <a:tr h="85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Speaking &amp; Listening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Padlet link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b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  <a:sym typeface="Wingdings" panose="05000000000000000000" pitchFamily="2" charset="2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https://padlet.com/katherine_curran/vubojxm0o17p6p5g</a:t>
                      </a:r>
                      <a:r>
                        <a:rPr lang="en-US" sz="1800" b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b="0" dirty="0">
                        <a:solidFill>
                          <a:schemeClr val="bg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KodchiangUPC" panose="02020603050405020304" pitchFamily="18" charset="-34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24998"/>
                  </a:ext>
                </a:extLst>
              </a:tr>
              <a:tr h="689264">
                <a:tc>
                  <a:txBody>
                    <a:bodyPr/>
                    <a:lstStyle/>
                    <a:p>
                      <a:pPr rtl="0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</a:t>
                      </a:r>
                      <a:r>
                        <a:rPr lang="en-US" sz="16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 this short film by Tim Burton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go to </a:t>
                      </a:r>
                      <a:r>
                        <a:rPr lang="en-US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Flipgrid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provide a 1-2 minute review. Does it remind you of anything you’ve seen before? What do you think of the story? The style? 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98987"/>
                  </a:ext>
                </a:extLst>
              </a:tr>
              <a:tr h="1242391">
                <a:tc>
                  <a:txBody>
                    <a:bodyPr/>
                    <a:lstStyle/>
                    <a:p>
                      <a:pPr rtl="0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book trailer for a book you read and enjoyed this year.</a:t>
                      </a: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Remember- a book trailer is not a review or summary of the book. It is a preview that will get people EXCITED to read it. </a:t>
                      </a:r>
                      <a:r>
                        <a:rPr lang="en-US" sz="1600" b="1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Click here for examples! </a:t>
                      </a:r>
                      <a:endParaRPr lang="en-US" sz="1600" b="0" dirty="0">
                        <a:effectLst/>
                        <a:latin typeface="+mn-lt"/>
                      </a:endParaRPr>
                    </a:p>
                    <a:p>
                      <a:endParaRPr lang="en-US" sz="800" b="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**If you need a video editing app for this, check out </a:t>
                      </a:r>
                      <a:r>
                        <a:rPr lang="en-US" sz="1600" b="0" i="1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Adobe Spark Video</a:t>
                      </a:r>
                      <a:r>
                        <a:rPr lang="en-US" sz="16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(on phone or computer).  Click login with school account. Your login is your school computer log-in.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10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Find a Ted Talk about a topic you are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interested in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https://www.ted.com/talks</a:t>
                      </a:r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</a:t>
                      </a:r>
                      <a:r>
                        <a:rPr lang="en-US" sz="1600" b="1" u="sng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this chart.</a:t>
                      </a:r>
                      <a:r>
                        <a:rPr lang="en-US" sz="16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***If you did this last week, you must pick a DIFFERENT Ted Talk this week.***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9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701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3182</TotalTime>
  <Words>714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Berlin Sans FB</vt:lpstr>
      <vt:lpstr>Calibri</vt:lpstr>
      <vt:lpstr>Century Gothic</vt:lpstr>
      <vt:lpstr>KodchiangUPC</vt:lpstr>
      <vt:lpstr>Wingdings</vt:lpstr>
      <vt:lpstr>Wingdings 3</vt:lpstr>
      <vt:lpstr>Ion</vt:lpstr>
      <vt:lpstr>Informational Text Unit</vt:lpstr>
      <vt:lpstr>Week 17 Overview</vt:lpstr>
      <vt:lpstr>Submitting Assignments</vt:lpstr>
      <vt:lpstr>Final Exam</vt:lpstr>
      <vt:lpstr>Week 17 Assignments</vt:lpstr>
      <vt:lpstr>Week 17 Assignments - Reading</vt:lpstr>
      <vt:lpstr>Week 17 Assignments - Writing</vt:lpstr>
      <vt:lpstr>Week 17 Assignments – Speaking &amp;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Text Unit</dc:title>
  <dc:creator>Katherine Curran</dc:creator>
  <cp:lastModifiedBy>Katherine Curran</cp:lastModifiedBy>
  <cp:revision>15</cp:revision>
  <dcterms:created xsi:type="dcterms:W3CDTF">2020-05-04T06:30:15Z</dcterms:created>
  <dcterms:modified xsi:type="dcterms:W3CDTF">2020-05-14T13:02:34Z</dcterms:modified>
</cp:coreProperties>
</file>