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79" r:id="rId3"/>
    <p:sldId id="281" r:id="rId4"/>
    <p:sldId id="273" r:id="rId5"/>
    <p:sldId id="285" r:id="rId6"/>
    <p:sldId id="286" r:id="rId7"/>
    <p:sldId id="28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  <a:srgbClr val="FFFF5B"/>
    <a:srgbClr val="81DEFF"/>
    <a:srgbClr val="FF85FF"/>
    <a:srgbClr val="FFCCFF"/>
    <a:srgbClr val="FFFFCC"/>
    <a:srgbClr val="CDF2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21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65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534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4130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4640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678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08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3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10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729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33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67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2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64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10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574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18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reativecommons.org/licenses/by-nc-sa/3.0/" TargetMode="External"/><Relationship Id="rId4" Type="http://schemas.openxmlformats.org/officeDocument/2006/relationships/hyperlink" Target="http://jayce-o.blogspot.com/2013/10/awesome-newspaper-layout-examples-tips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PGHMMl_ijVORnb2tO4GqloUlnC4iveZmcIEEK2Wb0LU/edit?usp=sharing" TargetMode="External"/><Relationship Id="rId7" Type="http://schemas.openxmlformats.org/officeDocument/2006/relationships/hyperlink" Target="https://docs.google.com/document/d/1D2BRlhKiYLDZCOlfK3G6KinAAHDqt_nZHLi8k5Dq2gQ/edit?usp=sharing" TargetMode="External"/><Relationship Id="rId2" Type="http://schemas.openxmlformats.org/officeDocument/2006/relationships/hyperlink" Target="https://drive.google.com/file/d/1xZ2h78Sj3GkrJP89US_2_1m2WEn0J_Y1/view?usp=shar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oetryfoundation.org/" TargetMode="External"/><Relationship Id="rId5" Type="http://schemas.openxmlformats.org/officeDocument/2006/relationships/hyperlink" Target="https://docs.google.com/document/d/1kjV6H8EfZXFZfWp2F0BYN7bFl8TsG2PoMQXxqmhlsSA/edit?usp=sharing" TargetMode="External"/><Relationship Id="rId4" Type="http://schemas.openxmlformats.org/officeDocument/2006/relationships/hyperlink" Target="https://drive.google.com/file/d/1nI2BWVH_UG0X7ZGYxo5Ou03dvPK1GSbG/view?usp=shari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20/04/27/learning/what-do-you-miss-most-about-your-life-before-the-pandemic.html" TargetMode="External"/><Relationship Id="rId2" Type="http://schemas.openxmlformats.org/officeDocument/2006/relationships/hyperlink" Target="https://drive.google.com/file/d/15sx3-SNzW3HpVLJ1O20giUj8UqHXZu9Y/view?usp=sharin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document/d/1hrEVzu__j26Od3wNrarb6gAOPPT6QK7kMyTgDbfK8Yo/edit?usp=shari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3iqsxCWjCvI" TargetMode="External"/><Relationship Id="rId2" Type="http://schemas.openxmlformats.org/officeDocument/2006/relationships/hyperlink" Target="https://padlet.com/katherine_curran/vubojxm0o17p6p5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cs.google.com/document/d/1FQRKMwp2QtWlfaJATvWhh1kpQIcKAdHgxh02c18guWE/edit?usp=sharing" TargetMode="External"/><Relationship Id="rId5" Type="http://schemas.openxmlformats.org/officeDocument/2006/relationships/hyperlink" Target="https://www.ted.com/talks" TargetMode="External"/><Relationship Id="rId4" Type="http://schemas.openxmlformats.org/officeDocument/2006/relationships/hyperlink" Target="https://spark.adobe.com/s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2000"/>
                <a:hueMod val="108000"/>
                <a:satMod val="164000"/>
                <a:lumMod val="69000"/>
              </a:schemeClr>
              <a:schemeClr val="bg2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79C4C8E-197B-4679-AE96-B5147F971C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356687" y="1930986"/>
            <a:ext cx="0" cy="3200400"/>
          </a:xfrm>
          <a:prstGeom prst="line">
            <a:avLst/>
          </a:prstGeom>
          <a:ln w="15875" cap="sq">
            <a:solidFill>
              <a:schemeClr val="bg2">
                <a:lumMod val="60000"/>
                <a:lumOff val="40000"/>
              </a:schemeClr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8DA6E703-4D3C-476E-AEBE-602FD0D245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1266958"/>
            <a:ext cx="2904124" cy="4528457"/>
          </a:xfrm>
        </p:spPr>
        <p:txBody>
          <a:bodyPr anchor="ctr">
            <a:normAutofit/>
          </a:bodyPr>
          <a:lstStyle/>
          <a:p>
            <a:pPr algn="r"/>
            <a:r>
              <a:rPr lang="en-US" b="1" dirty="0"/>
              <a:t>Semester Week 16</a:t>
            </a:r>
          </a:p>
          <a:p>
            <a:pPr algn="r"/>
            <a:r>
              <a:rPr lang="en-US" b="1" dirty="0"/>
              <a:t>Unit Day 6-10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9E9E9C-3482-4BF0-A69C-01F05057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54295" y="1266958"/>
            <a:ext cx="6808362" cy="4528457"/>
          </a:xfrm>
        </p:spPr>
        <p:txBody>
          <a:bodyPr anchor="ctr">
            <a:normAutofit/>
          </a:bodyPr>
          <a:lstStyle/>
          <a:p>
            <a:r>
              <a:rPr lang="en-US" cap="none" dirty="0">
                <a:latin typeface="KodchiangUPC" panose="020B0502040204020203" pitchFamily="18" charset="-34"/>
                <a:cs typeface="KodchiangUPC" panose="020B0502040204020203" pitchFamily="18" charset="-34"/>
              </a:rPr>
              <a:t>Informational Text Unit</a:t>
            </a:r>
          </a:p>
        </p:txBody>
      </p:sp>
    </p:spTree>
    <p:extLst>
      <p:ext uri="{BB962C8B-B14F-4D97-AF65-F5344CB8AC3E}">
        <p14:creationId xmlns:p14="http://schemas.microsoft.com/office/powerpoint/2010/main" val="2011222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69000"/>
                <a:hueMod val="108000"/>
                <a:satMod val="164000"/>
                <a:lumMod val="74000"/>
              </a:schemeClr>
              <a:schemeClr val="bg2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AF18F-273C-4EBF-8894-3007BDEFD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627" y="322248"/>
            <a:ext cx="6188190" cy="944353"/>
          </a:xfrm>
        </p:spPr>
        <p:txBody>
          <a:bodyPr>
            <a:noAutofit/>
          </a:bodyPr>
          <a:lstStyle/>
          <a:p>
            <a:r>
              <a:rPr lang="en-US" sz="6000" cap="none" dirty="0">
                <a:solidFill>
                  <a:srgbClr val="EBEBEB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Week 16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F87C30-4D93-41D3-AEFB-BEC793045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627" y="1316299"/>
            <a:ext cx="6768548" cy="4888212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Mon</a:t>
            </a: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day (Day 6):</a:t>
            </a:r>
          </a:p>
          <a:p>
            <a:pPr marL="6302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Review this weeks assignment “menu”</a:t>
            </a:r>
          </a:p>
          <a:p>
            <a:pPr marL="6302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Identify one assignment in each category that interests you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Tuesday (Day 7):</a:t>
            </a:r>
          </a:p>
          <a:p>
            <a:pPr marL="630238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Continue working on assignments</a:t>
            </a:r>
          </a:p>
          <a:p>
            <a:pPr marL="1030288" lvl="1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Zoom Call @ 12:30 pm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Wednesday (Day 8):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latin typeface="KodchiangUPC" panose="02020603050405020304" pitchFamily="18" charset="-34"/>
                <a:cs typeface="KodchiangUPC" panose="02020603050405020304" pitchFamily="18" charset="-34"/>
              </a:rPr>
              <a:t>Continue working on assignments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Thursday (Day 9):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dchiangUPC" panose="02020603050405020304" pitchFamily="18" charset="-34"/>
                <a:cs typeface="KodchiangUPC" panose="02020603050405020304" pitchFamily="18" charset="-34"/>
              </a:rPr>
              <a:t>Continue working on assignments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2800" dirty="0">
                <a:solidFill>
                  <a:srgbClr val="FFFFFF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Friday (Day 10): </a:t>
            </a:r>
          </a:p>
          <a:p>
            <a:pPr marL="640080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800" dirty="0">
                <a:solidFill>
                  <a:srgbClr val="FFFFFF"/>
                </a:solidFill>
                <a:latin typeface="KodchiangUPC" panose="02020603050405020304" pitchFamily="18" charset="-34"/>
                <a:cs typeface="KodchiangUPC" panose="02020603050405020304" pitchFamily="18" charset="-34"/>
              </a:rPr>
              <a:t>Catch Up Day!</a:t>
            </a:r>
            <a:endParaRPr lang="en-US" sz="2800" b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5261E34-C0FA-433A-B3A2-A1FD553C586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28453" r="23600" b="-1"/>
          <a:stretch/>
        </p:blipFill>
        <p:spPr>
          <a:xfrm>
            <a:off x="7229175" y="1"/>
            <a:ext cx="4963245" cy="6858001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C2E0DE0-0FA5-418B-9121-037A33D374A3}"/>
              </a:ext>
            </a:extLst>
          </p:cNvPr>
          <p:cNvSpPr txBox="1"/>
          <p:nvPr/>
        </p:nvSpPr>
        <p:spPr>
          <a:xfrm>
            <a:off x="9341541" y="6657945"/>
            <a:ext cx="2850459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4" tooltip="http://jayce-o.blogspot.com/2013/10/awesome-newspaper-layout-examples-tips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5" tooltip="https://creativecommons.org/licenses/by-nc-sa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BY-SA-NC</a:t>
            </a:r>
            <a:endParaRPr lang="en-US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301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41853"/>
            <a:ext cx="10843589" cy="1119808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Submitting Assignments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581150"/>
            <a:ext cx="10843589" cy="4857750"/>
          </a:xfrm>
          <a:ln>
            <a:solidFill>
              <a:schemeClr val="tx1"/>
            </a:solidFill>
          </a:ln>
        </p:spPr>
        <p:txBody>
          <a:bodyPr anchor="t">
            <a:normAutofit fontScale="92500"/>
          </a:bodyPr>
          <a:lstStyle/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</a:rPr>
              <a:t>*If you still need to submit Romeo and Juliet assignments, please do so ASAP</a:t>
            </a:r>
          </a:p>
          <a:p>
            <a:pPr marL="0" indent="0" defTabSz="914400">
              <a:spcAft>
                <a:spcPts val="600"/>
              </a:spcAft>
              <a:buNone/>
            </a:pPr>
            <a:endParaRPr lang="en-US" sz="2400" dirty="0"/>
          </a:p>
          <a:p>
            <a:pPr marL="0" indent="0" defTabSz="914400">
              <a:spcAft>
                <a:spcPts val="600"/>
              </a:spcAft>
              <a:buNone/>
            </a:pPr>
            <a:r>
              <a:rPr lang="en-US" sz="2400" dirty="0"/>
              <a:t>*Please reach out if you have something late to submit</a:t>
            </a: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>
                <a:solidFill>
                  <a:srgbClr val="FFFF00"/>
                </a:solidFill>
              </a:rPr>
              <a:t>If you wish to submit assignments, </a:t>
            </a:r>
            <a:r>
              <a:rPr lang="en-US" sz="2400" dirty="0"/>
              <a:t>please </a:t>
            </a:r>
            <a:r>
              <a:rPr lang="en-US" sz="2400" dirty="0">
                <a:solidFill>
                  <a:srgbClr val="FFFF00"/>
                </a:solidFill>
              </a:rPr>
              <a:t>email</a:t>
            </a:r>
            <a:r>
              <a:rPr lang="en-US" sz="2400" dirty="0"/>
              <a:t> digital copies or take pictures of hard copies and send via </a:t>
            </a:r>
            <a:r>
              <a:rPr lang="en-US" sz="2400" dirty="0">
                <a:solidFill>
                  <a:srgbClr val="FFFF00"/>
                </a:solidFill>
              </a:rPr>
              <a:t>remind</a:t>
            </a:r>
            <a:r>
              <a:rPr lang="en-US" sz="2400" dirty="0"/>
              <a:t>. If you completed comprehension questions in google forms, I already have them! Bronx Masquerade CEIEI's and Romeo and Juliet CEIEI's will be scored and commented on in Google Drive (no action necessary).</a:t>
            </a:r>
            <a:br>
              <a:rPr lang="en-US" sz="2400" dirty="0"/>
            </a:br>
            <a:br>
              <a:rPr lang="en-US" sz="2400" dirty="0">
                <a:solidFill>
                  <a:srgbClr val="FFFF00"/>
                </a:solidFill>
              </a:rPr>
            </a:br>
            <a:r>
              <a:rPr lang="en-US" sz="2400" dirty="0">
                <a:solidFill>
                  <a:srgbClr val="FFFF00"/>
                </a:solidFill>
              </a:rPr>
              <a:t>If Ms. Cowart has already contacted you about sending work to her, please do so!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789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1367"/>
            <a:ext cx="11082129" cy="871330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16 Assignments</a:t>
            </a:r>
            <a:endParaRPr lang="en-US" sz="72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91" y="1878967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1798D33A-35AC-492E-84B9-D41EB07655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0320615"/>
              </p:ext>
            </p:extLst>
          </p:nvPr>
        </p:nvGraphicFramePr>
        <p:xfrm>
          <a:off x="304800" y="3937758"/>
          <a:ext cx="11612217" cy="163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0739">
                  <a:extLst>
                    <a:ext uri="{9D8B030D-6E8A-4147-A177-3AD203B41FA5}">
                      <a16:colId xmlns:a16="http://schemas.microsoft.com/office/drawing/2014/main" val="732358106"/>
                    </a:ext>
                  </a:extLst>
                </a:gridCol>
                <a:gridCol w="3870739">
                  <a:extLst>
                    <a:ext uri="{9D8B030D-6E8A-4147-A177-3AD203B41FA5}">
                      <a16:colId xmlns:a16="http://schemas.microsoft.com/office/drawing/2014/main" val="4026273537"/>
                    </a:ext>
                  </a:extLst>
                </a:gridCol>
                <a:gridCol w="3870739">
                  <a:extLst>
                    <a:ext uri="{9D8B030D-6E8A-4147-A177-3AD203B41FA5}">
                      <a16:colId xmlns:a16="http://schemas.microsoft.com/office/drawing/2014/main" val="2352657182"/>
                    </a:ext>
                  </a:extLst>
                </a:gridCol>
              </a:tblGrid>
              <a:tr h="163855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Reading (3 options)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*Submit via Google Drive </a:t>
                      </a:r>
                    </a:p>
                  </a:txBody>
                  <a:tcPr marL="68580" marR="68580" marT="0" marB="0">
                    <a:solidFill>
                      <a:srgbClr val="FF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Writing (3 options)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*Submit via Google Drive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Speaking &amp; Listening (3 options)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*Submit via Padlet link</a:t>
                      </a: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0776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321367"/>
            <a:ext cx="11082129" cy="871330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16 Assignments - Reading</a:t>
            </a:r>
            <a:endParaRPr lang="en-US" sz="72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91" y="1878967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B42FF38-EF73-411E-94AF-EAB30EC3A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3439059"/>
              </p:ext>
            </p:extLst>
          </p:nvPr>
        </p:nvGraphicFramePr>
        <p:xfrm>
          <a:off x="289890" y="3429000"/>
          <a:ext cx="11612217" cy="3135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2217">
                  <a:extLst>
                    <a:ext uri="{9D8B030D-6E8A-4147-A177-3AD203B41FA5}">
                      <a16:colId xmlns:a16="http://schemas.microsoft.com/office/drawing/2014/main" val="732358106"/>
                    </a:ext>
                  </a:extLst>
                </a:gridCol>
              </a:tblGrid>
              <a:tr h="6957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Reading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</a:txBody>
                  <a:tcPr marL="68580" marR="68580" marT="0" marB="0">
                    <a:solidFill>
                      <a:srgbClr val="FF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  <a:tr h="427383">
                <a:tc>
                  <a:txBody>
                    <a:bodyPr/>
                    <a:lstStyle/>
                    <a:p>
                      <a:pPr marL="342900" marR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arenR"/>
                      </a:pP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article </a:t>
                      </a:r>
                      <a:r>
                        <a:rPr lang="en-US" sz="1800" b="1" i="0" u="sng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Education Still Pays</a:t>
                      </a:r>
                      <a:r>
                        <a:rPr lang="en-US" sz="1800" b="1" i="0" u="none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answer these </a:t>
                      </a:r>
                      <a:r>
                        <a:rPr lang="en-US" sz="1800" b="1" i="0" u="sng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analysis questions.</a:t>
                      </a:r>
                      <a:endParaRPr lang="en-US" sz="1800" b="1" i="0" u="sng" strike="noStrike" kern="1200" dirty="0">
                        <a:solidFill>
                          <a:srgbClr val="CC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US" sz="1800" b="1" dirty="0">
                        <a:solidFill>
                          <a:srgbClr val="CC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98987"/>
                  </a:ext>
                </a:extLst>
              </a:tr>
              <a:tr h="47707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article </a:t>
                      </a:r>
                      <a:r>
                        <a:rPr lang="en-US" sz="1800" b="1" i="1" u="sng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Court Rules Students Have a Constitutional Right to a "Basic" Education</a:t>
                      </a:r>
                      <a:r>
                        <a:rPr lang="en-US" sz="1800" b="1" i="0" u="none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complete </a:t>
                      </a:r>
                      <a:r>
                        <a:rPr lang="en-US" sz="1800" b="1" i="0" u="sng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this chart. </a:t>
                      </a:r>
                      <a:endParaRPr lang="en-US" sz="1800" b="1" i="0" u="sng" strike="noStrike" kern="1200" dirty="0">
                        <a:solidFill>
                          <a:srgbClr val="CC0099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CC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85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10845"/>
                  </a:ext>
                </a:extLst>
              </a:tr>
              <a:tr h="997871">
                <a:tc>
                  <a:txBody>
                    <a:bodyPr/>
                    <a:lstStyle/>
                    <a:p>
                      <a:pPr rtl="0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Click </a:t>
                      </a:r>
                      <a:r>
                        <a:rPr lang="en-US" sz="1800" b="1" i="0" u="sng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here</a:t>
                      </a:r>
                      <a:r>
                        <a:rPr lang="en-US" sz="1800" b="0" i="0" u="none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select any poem that interests you. (You can search by author, topic, etc.)</a:t>
                      </a:r>
                      <a:endParaRPr lang="en-US" sz="1800" b="0" dirty="0">
                        <a:effectLst/>
                      </a:endParaRPr>
                    </a:p>
                    <a:p>
                      <a:br>
                        <a:rPr lang="en-US" sz="1800" b="0" dirty="0">
                          <a:effectLst/>
                        </a:rPr>
                      </a:br>
                      <a:r>
                        <a:rPr lang="en-US" sz="1800" b="1" i="0" u="sng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Complete this chart.</a:t>
                      </a:r>
                      <a:r>
                        <a:rPr lang="en-US" sz="1800" b="1" i="0" u="none" strike="noStrike" kern="1200" dirty="0">
                          <a:solidFill>
                            <a:srgbClr val="CC009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b="1" dirty="0">
                        <a:solidFill>
                          <a:srgbClr val="CC0099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3928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890" y="0"/>
            <a:ext cx="11082129" cy="871330"/>
          </a:xfrm>
        </p:spPr>
        <p:txBody>
          <a:bodyPr>
            <a:noAutofit/>
          </a:bodyPr>
          <a:lstStyle/>
          <a:p>
            <a:r>
              <a:rPr lang="en-US" sz="72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16 Assignments - Writing</a:t>
            </a:r>
            <a:endParaRPr lang="en-US" sz="72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89" y="1471463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0495C45-C950-4CFE-8D3E-02CCCC04D8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320984"/>
              </p:ext>
            </p:extLst>
          </p:nvPr>
        </p:nvGraphicFramePr>
        <p:xfrm>
          <a:off x="289888" y="2892287"/>
          <a:ext cx="11612217" cy="3425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2217">
                  <a:extLst>
                    <a:ext uri="{9D8B030D-6E8A-4147-A177-3AD203B41FA5}">
                      <a16:colId xmlns:a16="http://schemas.microsoft.com/office/drawing/2014/main" val="4026273537"/>
                    </a:ext>
                  </a:extLst>
                </a:gridCol>
              </a:tblGrid>
              <a:tr h="6659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Writing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</a:txBody>
                  <a:tcPr marL="68580" marR="6858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  <a:tr h="402815">
                <a:tc>
                  <a:txBody>
                    <a:bodyPr/>
                    <a:lstStyle/>
                    <a:p>
                      <a:pPr rtl="0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the article </a:t>
                      </a:r>
                      <a:r>
                        <a:rPr lang="en-US" sz="1800" b="1" i="0" u="sng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“Why College Isn’t (and Shouldn’t Have to Be) for Everyone”</a:t>
                      </a:r>
                      <a:r>
                        <a:rPr lang="en-US" sz="1800" b="1" i="1" u="none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</a:endParaRPr>
                    </a:p>
                    <a:p>
                      <a:pPr rtl="0"/>
                      <a:br>
                        <a:rPr lang="en-US" sz="1400" b="0" dirty="0">
                          <a:effectLst/>
                        </a:rPr>
                      </a:b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Use the information from the article to write a CEIEI answering this question: </a:t>
                      </a:r>
                      <a:endParaRPr lang="en-US" sz="1400" b="0" dirty="0">
                        <a:effectLst/>
                      </a:endParaRPr>
                    </a:p>
                    <a:p>
                      <a:pPr rtl="0"/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How does the author support his claim that college shouldn’t have to be for everyone?</a:t>
                      </a:r>
                      <a:endParaRPr lang="en-US" sz="1400" b="0" dirty="0">
                        <a:effectLst/>
                      </a:endParaRPr>
                    </a:p>
                    <a:p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98987"/>
                  </a:ext>
                </a:extLst>
              </a:tr>
              <a:tr h="2508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Read </a:t>
                      </a:r>
                      <a:r>
                        <a:rPr lang="en-US" sz="1800" b="1" i="0" u="sng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this article</a:t>
                      </a:r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use it as a mentor text to respond to this </a:t>
                      </a:r>
                      <a:r>
                        <a:rPr lang="en-US" sz="1800" b="1" i="0" u="sng" strike="noStrike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prompt</a:t>
                      </a:r>
                      <a:r>
                        <a:rPr lang="en-US" sz="1800" b="1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en-US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81D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10845"/>
                  </a:ext>
                </a:extLst>
              </a:tr>
              <a:tr h="99787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3) 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Write a letter to an upcoming 9</a:t>
                      </a:r>
                      <a:r>
                        <a:rPr lang="en-US" sz="1800" b="0" i="0" u="none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grader. What should they know about high school, 9</a:t>
                      </a:r>
                      <a:r>
                        <a:rPr lang="en-US" sz="1800" b="0" i="0" u="none" strike="noStrike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lit, growing up? Give them advice as they prepare to tackle the new challenge that is high school.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solidFill>
                      <a:srgbClr val="CDF2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5544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DE5BB-60A0-4251-AE76-4FEAD06C5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252" y="231915"/>
            <a:ext cx="11082129" cy="871330"/>
          </a:xfrm>
        </p:spPr>
        <p:txBody>
          <a:bodyPr>
            <a:noAutofit/>
          </a:bodyPr>
          <a:lstStyle/>
          <a:p>
            <a:r>
              <a:rPr lang="en-US" sz="68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Week 16 Assignments – </a:t>
            </a:r>
            <a:r>
              <a:rPr lang="en-US" sz="4800" cap="none" dirty="0">
                <a:latin typeface="KodchiangUPC" panose="02020603050405020304" pitchFamily="18" charset="-34"/>
                <a:cs typeface="KodchiangUPC" panose="02020603050405020304" pitchFamily="18" charset="-34"/>
              </a:rPr>
              <a:t>Speaking &amp; Listening</a:t>
            </a:r>
            <a:endParaRPr lang="en-US" sz="4800" cap="none" dirty="0">
              <a:solidFill>
                <a:srgbClr val="FFFF00"/>
              </a:solidFill>
              <a:latin typeface="KodchiangUPC" panose="02020603050405020304" pitchFamily="18" charset="-34"/>
              <a:cs typeface="KodchiangUPC" panose="02020603050405020304" pitchFamily="18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09EF6-74D5-4FB8-9D43-46E127760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9888" y="1361897"/>
            <a:ext cx="11612217" cy="1182286"/>
          </a:xfrm>
          <a:ln>
            <a:solidFill>
              <a:schemeClr val="tx1"/>
            </a:solidFill>
          </a:ln>
        </p:spPr>
        <p:txBody>
          <a:bodyPr anchor="t">
            <a:normAutofit/>
          </a:bodyPr>
          <a:lstStyle/>
          <a:p>
            <a:r>
              <a:rPr lang="en-US" b="1" u="sng" dirty="0"/>
              <a:t>Directions:</a:t>
            </a:r>
            <a:r>
              <a:rPr lang="en-US" dirty="0"/>
              <a:t> Select </a:t>
            </a:r>
            <a:r>
              <a:rPr lang="en-US" b="1" u="sng" dirty="0"/>
              <a:t>up to</a:t>
            </a:r>
            <a:r>
              <a:rPr lang="en-US" dirty="0"/>
              <a:t> 1 assignment per category to complete.</a:t>
            </a:r>
          </a:p>
          <a:p>
            <a:pPr lvl="1"/>
            <a:r>
              <a:rPr lang="en-US" dirty="0"/>
              <a:t>If you cannot submit assignments using the preferred method, you may send via Remind or email.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001F1ECC-172F-428B-9A68-7B13A26FB4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8878189"/>
              </p:ext>
            </p:extLst>
          </p:nvPr>
        </p:nvGraphicFramePr>
        <p:xfrm>
          <a:off x="289887" y="2802835"/>
          <a:ext cx="11612217" cy="38119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2217">
                  <a:extLst>
                    <a:ext uri="{9D8B030D-6E8A-4147-A177-3AD203B41FA5}">
                      <a16:colId xmlns:a16="http://schemas.microsoft.com/office/drawing/2014/main" val="2352657182"/>
                    </a:ext>
                  </a:extLst>
                </a:gridCol>
              </a:tblGrid>
              <a:tr h="7943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Speaking &amp; Listening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(may choose one assignment)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</a:rPr>
                        <a:t>Padlet link </a:t>
                      </a:r>
                      <a:r>
                        <a:rPr lang="en-US" sz="1800" b="0" dirty="0">
                          <a:solidFill>
                            <a:schemeClr val="bg1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  <a:sym typeface="Wingdings" panose="05000000000000000000" pitchFamily="2" charset="2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https://padlet.com/katherine_curran/vubojxm0o17p6p5g</a:t>
                      </a:r>
                      <a:r>
                        <a:rPr lang="en-US" sz="1800" b="0" dirty="0">
                          <a:solidFill>
                            <a:srgbClr val="00B050"/>
                          </a:solidFill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KodchiangUPC" panose="02020603050405020304" pitchFamily="18" charset="-34"/>
                          <a:sym typeface="Wingdings" panose="05000000000000000000" pitchFamily="2" charset="2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400" b="0" dirty="0">
                        <a:solidFill>
                          <a:schemeClr val="bg1"/>
                        </a:solidFill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KodchiangUPC" panose="02020603050405020304" pitchFamily="18" charset="-34"/>
                        <a:sym typeface="Wingdings" panose="05000000000000000000" pitchFamily="2" charset="2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1224998"/>
                  </a:ext>
                </a:extLst>
              </a:tr>
              <a:tr h="417444">
                <a:tc>
                  <a:txBody>
                    <a:bodyPr/>
                    <a:lstStyle/>
                    <a:p>
                      <a:pPr rtl="0"/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1) </a:t>
                      </a:r>
                      <a:r>
                        <a:rPr lang="en-US" sz="15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Watch </a:t>
                      </a:r>
                      <a:r>
                        <a:rPr lang="en-US" sz="1550" b="1" i="0" u="sng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Remarks to America’s Schoolchildren</a:t>
                      </a:r>
                      <a:r>
                        <a:rPr lang="en-US" sz="1550" b="1" i="0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go to </a:t>
                      </a:r>
                      <a:r>
                        <a:rPr lang="en-US" sz="155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Flipgrid</a:t>
                      </a:r>
                      <a:r>
                        <a:rPr lang="en-US" sz="15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to provide a 1-2 minute review. What is your biggest takeaway? Do you agree or disagree with the premise of his speech?</a:t>
                      </a:r>
                      <a:endParaRPr lang="en-US" sz="1550" b="0" dirty="0">
                        <a:effectLst/>
                      </a:endParaRPr>
                    </a:p>
                    <a:p>
                      <a:pPr rtl="0"/>
                      <a:r>
                        <a:rPr lang="en-US" sz="15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298987"/>
                  </a:ext>
                </a:extLst>
              </a:tr>
              <a:tr h="997871">
                <a:tc>
                  <a:txBody>
                    <a:bodyPr/>
                    <a:lstStyle/>
                    <a:p>
                      <a:pPr rtl="0"/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2) </a:t>
                      </a:r>
                      <a:r>
                        <a:rPr lang="en-US" sz="15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a “Day In The Life” video. Make a video (under 3 minutes) describing a typical day in your life during these times. (Ideas: What does digital learning look like for you and your family? How do you relax? How do you help your family?)</a:t>
                      </a:r>
                      <a:endParaRPr lang="en-US" sz="1550" b="0" dirty="0">
                        <a:effectLst/>
                      </a:endParaRPr>
                    </a:p>
                    <a:p>
                      <a:br>
                        <a:rPr lang="en-US" sz="1550" b="0" dirty="0">
                          <a:effectLst/>
                        </a:rPr>
                      </a:br>
                      <a:r>
                        <a:rPr lang="en-US" sz="155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If you need a video editing app for this, check out </a:t>
                      </a:r>
                      <a:r>
                        <a:rPr lang="en-US" sz="1550" b="1" i="1" u="sng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Adobe Spark Video</a:t>
                      </a:r>
                      <a:r>
                        <a:rPr lang="en-US" sz="1550" b="1" i="1" u="none" strike="noStrike" kern="1200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50" b="0" i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(on phone or computer).  Click login with school account. Your login is your school computer log-in. </a:t>
                      </a:r>
                      <a:endParaRPr lang="en-US" sz="15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19108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3) Find a Ted Talk about a topic you are </a:t>
                      </a: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interested in </a:t>
                      </a: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en-US" sz="155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https://www.ted.com/talks</a:t>
                      </a:r>
                      <a:r>
                        <a:rPr lang="en-US" sz="155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   </a:t>
                      </a:r>
                      <a:r>
                        <a:rPr lang="en-US" sz="155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Complete </a:t>
                      </a:r>
                      <a:r>
                        <a:rPr lang="en-US" sz="1550" b="1" u="sng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6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this chart.</a:t>
                      </a:r>
                      <a:r>
                        <a:rPr lang="en-US" sz="1550" b="1" dirty="0">
                          <a:solidFill>
                            <a:schemeClr val="accent4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550" b="1" dirty="0">
                        <a:solidFill>
                          <a:schemeClr val="accent4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5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***If you did this last week, you must pick a DIFFERENT Ted Talk this week.***</a:t>
                      </a:r>
                      <a:endParaRPr lang="en-US" sz="1550" b="1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43903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701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589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Berlin Sans FB</vt:lpstr>
      <vt:lpstr>Calibri</vt:lpstr>
      <vt:lpstr>Century Gothic</vt:lpstr>
      <vt:lpstr>KodchiangUPC</vt:lpstr>
      <vt:lpstr>Wingdings</vt:lpstr>
      <vt:lpstr>Wingdings 3</vt:lpstr>
      <vt:lpstr>Ion</vt:lpstr>
      <vt:lpstr>Informational Text Unit</vt:lpstr>
      <vt:lpstr>Week 16 Overview</vt:lpstr>
      <vt:lpstr>Submitting Assignments</vt:lpstr>
      <vt:lpstr>Week 16 Assignments</vt:lpstr>
      <vt:lpstr>Week 16 Assignments - Reading</vt:lpstr>
      <vt:lpstr>Week 16 Assignments - Writing</vt:lpstr>
      <vt:lpstr>Week 16 Assignments – Speaking &amp;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Informational Text Unit</dc:title>
  <dc:creator>Katherine Curran</dc:creator>
  <cp:lastModifiedBy>Katherine Curran</cp:lastModifiedBy>
  <cp:revision>8</cp:revision>
  <dcterms:created xsi:type="dcterms:W3CDTF">2020-05-04T06:30:15Z</dcterms:created>
  <dcterms:modified xsi:type="dcterms:W3CDTF">2020-05-07T03:02:53Z</dcterms:modified>
</cp:coreProperties>
</file>