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79" r:id="rId3"/>
    <p:sldId id="281" r:id="rId4"/>
    <p:sldId id="273" r:id="rId5"/>
    <p:sldId id="285" r:id="rId6"/>
    <p:sldId id="286" r:id="rId7"/>
    <p:sldId id="28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5B"/>
    <a:srgbClr val="81DEFF"/>
    <a:srgbClr val="FF85FF"/>
    <a:srgbClr val="FFCCFF"/>
    <a:srgbClr val="FFFFCC"/>
    <a:srgbClr val="CDF2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p:scale>
          <a:sx n="64" d="100"/>
          <a:sy n="64" d="100"/>
        </p:scale>
        <p:origin x="60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7306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268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0009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4081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7079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1659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4552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8457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531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85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551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485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5695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633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3736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996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830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4/29/2020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3813615"/>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creativecommons.org/licenses/by-nc-sa/3.0/" TargetMode="External"/><Relationship Id="rId4" Type="http://schemas.openxmlformats.org/officeDocument/2006/relationships/hyperlink" Target="http://jayce-o.blogspot.com/2013/10/awesome-newspaper-layout-examples-tip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document/d/17vflONPxhT_kY6udGLboODnOQtsqd5pEGvcUNW_AC5A/edit?usp=sharing" TargetMode="External"/><Relationship Id="rId2" Type="http://schemas.openxmlformats.org/officeDocument/2006/relationships/hyperlink" Target="https://drive.google.com/open?id=1atPxafR8xzuizOLKf7uCfD_FCbYxLX1i" TargetMode="External"/><Relationship Id="rId1" Type="http://schemas.openxmlformats.org/officeDocument/2006/relationships/slideLayout" Target="../slideLayouts/slideLayout2.xml"/><Relationship Id="rId6" Type="http://schemas.openxmlformats.org/officeDocument/2006/relationships/hyperlink" Target="https://drive.google.com/file/d/1lK1KHrU6ER4BySPXmthOyogMqQm65rVH/view?usp=sharing" TargetMode="External"/><Relationship Id="rId5" Type="http://schemas.openxmlformats.org/officeDocument/2006/relationships/hyperlink" Target="https://docs.google.com/document/d/1kjV6H8EfZXFZfWp2F0BYN7bFl8TsG2PoMQXxqmhlsSA/edit?usp=sharing" TargetMode="External"/><Relationship Id="rId4" Type="http://schemas.openxmlformats.org/officeDocument/2006/relationships/hyperlink" Target="https://www.commonlit.org/en/texts/adolescence-and-the-teenage-crush"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nytimes.com/2020/04/21/learning/how-can-you-tell-a-story-about-your-life-right-now-through-a-few-simple-numbers.html" TargetMode="External"/><Relationship Id="rId2" Type="http://schemas.openxmlformats.org/officeDocument/2006/relationships/hyperlink" Target="https://drive.google.com/open?id=1atPxafR8xzuizOLKf7uCfD_FCbYxLX1i" TargetMode="External"/><Relationship Id="rId1" Type="http://schemas.openxmlformats.org/officeDocument/2006/relationships/slideLayout" Target="../slideLayouts/slideLayout2.xml"/><Relationship Id="rId4" Type="http://schemas.openxmlformats.org/officeDocument/2006/relationships/hyperlink" Target="http://www.futurem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youtu.be/eSAlPJ0FG_0" TargetMode="External"/><Relationship Id="rId2" Type="http://schemas.openxmlformats.org/officeDocument/2006/relationships/hyperlink" Target="https://padlet.com/katherine_curran/vubojxm0o17p6p5g" TargetMode="External"/><Relationship Id="rId1" Type="http://schemas.openxmlformats.org/officeDocument/2006/relationships/slideLayout" Target="../slideLayouts/slideLayout2.xml"/><Relationship Id="rId5" Type="http://schemas.openxmlformats.org/officeDocument/2006/relationships/hyperlink" Target="https://docs.google.com/document/d/1FQRKMwp2QtWlfaJATvWhh1kpQIcKAdHgxh02c18guWE/edit?usp=sharing" TargetMode="External"/><Relationship Id="rId4" Type="http://schemas.openxmlformats.org/officeDocument/2006/relationships/hyperlink" Target="https://www.ted.com/talk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9FEF9A-9073-4D0C-AE3F-4B05B7C78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9A868E46-760C-4803-96E3-94D7FF55D3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3" name="Subtitle 2">
            <a:extLst>
              <a:ext uri="{FF2B5EF4-FFF2-40B4-BE49-F238E27FC236}">
                <a16:creationId xmlns:a16="http://schemas.microsoft.com/office/drawing/2014/main" id="{8DA6E703-4D3C-476E-AEBE-602FD0D24577}"/>
              </a:ext>
            </a:extLst>
          </p:cNvPr>
          <p:cNvSpPr>
            <a:spLocks noGrp="1"/>
          </p:cNvSpPr>
          <p:nvPr>
            <p:ph type="subTitle" idx="1"/>
          </p:nvPr>
        </p:nvSpPr>
        <p:spPr>
          <a:xfrm>
            <a:off x="1154955" y="1333500"/>
            <a:ext cx="2914380" cy="4191000"/>
          </a:xfrm>
        </p:spPr>
        <p:txBody>
          <a:bodyPr anchor="ctr">
            <a:normAutofit/>
          </a:bodyPr>
          <a:lstStyle/>
          <a:p>
            <a:pPr algn="r"/>
            <a:r>
              <a:rPr lang="en-US">
                <a:solidFill>
                  <a:schemeClr val="tx1"/>
                </a:solidFill>
              </a:rPr>
              <a:t>Semester Week 15</a:t>
            </a:r>
          </a:p>
          <a:p>
            <a:pPr algn="r"/>
            <a:r>
              <a:rPr lang="en-US">
                <a:solidFill>
                  <a:schemeClr val="tx1"/>
                </a:solidFill>
              </a:rPr>
              <a:t>Unit Day 1-5</a:t>
            </a:r>
          </a:p>
        </p:txBody>
      </p:sp>
      <p:cxnSp>
        <p:nvCxnSpPr>
          <p:cNvPr id="12" name="Straight Connector 11">
            <a:extLst>
              <a:ext uri="{FF2B5EF4-FFF2-40B4-BE49-F238E27FC236}">
                <a16:creationId xmlns:a16="http://schemas.microsoft.com/office/drawing/2014/main" id="{C632DB3C-29C8-435B-832E-2A0003319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61021" y="1828800"/>
            <a:ext cx="0" cy="3200400"/>
          </a:xfrm>
          <a:prstGeom prst="line">
            <a:avLst/>
          </a:prstGeom>
          <a:ln w="19050" cap="sq">
            <a:solidFill>
              <a:schemeClr val="bg2">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69E9E9C-3482-4BF0-A69C-01F05057D1C7}"/>
              </a:ext>
            </a:extLst>
          </p:cNvPr>
          <p:cNvSpPr>
            <a:spLocks noGrp="1"/>
          </p:cNvSpPr>
          <p:nvPr>
            <p:ph type="ctrTitle"/>
          </p:nvPr>
        </p:nvSpPr>
        <p:spPr>
          <a:xfrm>
            <a:off x="4652707" y="1333500"/>
            <a:ext cx="6240580" cy="4191000"/>
          </a:xfrm>
        </p:spPr>
        <p:txBody>
          <a:bodyPr anchor="ctr">
            <a:normAutofit/>
          </a:bodyPr>
          <a:lstStyle/>
          <a:p>
            <a:r>
              <a:rPr lang="en-US" cap="none" dirty="0">
                <a:latin typeface="KodchiangUPC" panose="020B0502040204020203" pitchFamily="18" charset="-34"/>
                <a:cs typeface="KodchiangUPC" panose="020B0502040204020203" pitchFamily="18" charset="-34"/>
              </a:rPr>
              <a:t>Informational Text Unit</a:t>
            </a:r>
          </a:p>
        </p:txBody>
      </p:sp>
    </p:spTree>
    <p:extLst>
      <p:ext uri="{BB962C8B-B14F-4D97-AF65-F5344CB8AC3E}">
        <p14:creationId xmlns:p14="http://schemas.microsoft.com/office/powerpoint/2010/main" val="2011222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A3C342-1D03-412F-8DD3-BF519E8E0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CAF18F-273C-4EBF-8894-3007BDEFD8DA}"/>
              </a:ext>
            </a:extLst>
          </p:cNvPr>
          <p:cNvSpPr>
            <a:spLocks noGrp="1"/>
          </p:cNvSpPr>
          <p:nvPr>
            <p:ph type="title"/>
          </p:nvPr>
        </p:nvSpPr>
        <p:spPr>
          <a:xfrm>
            <a:off x="460627" y="322248"/>
            <a:ext cx="6188190" cy="944353"/>
          </a:xfrm>
        </p:spPr>
        <p:txBody>
          <a:bodyPr>
            <a:noAutofit/>
          </a:bodyPr>
          <a:lstStyle/>
          <a:p>
            <a:r>
              <a:rPr lang="en-US" sz="6000" cap="none" dirty="0">
                <a:solidFill>
                  <a:srgbClr val="EBEBEB"/>
                </a:solidFill>
                <a:latin typeface="KodchiangUPC" panose="02020603050405020304" pitchFamily="18" charset="-34"/>
                <a:cs typeface="KodchiangUPC" panose="02020603050405020304" pitchFamily="18" charset="-34"/>
              </a:rPr>
              <a:t>Week 15 Overview</a:t>
            </a:r>
          </a:p>
        </p:txBody>
      </p:sp>
      <p:sp>
        <p:nvSpPr>
          <p:cNvPr id="3" name="Content Placeholder 2">
            <a:extLst>
              <a:ext uri="{FF2B5EF4-FFF2-40B4-BE49-F238E27FC236}">
                <a16:creationId xmlns:a16="http://schemas.microsoft.com/office/drawing/2014/main" id="{87F87C30-4D93-41D3-AEFB-BEC793045D0D}"/>
              </a:ext>
            </a:extLst>
          </p:cNvPr>
          <p:cNvSpPr>
            <a:spLocks noGrp="1"/>
          </p:cNvSpPr>
          <p:nvPr>
            <p:ph idx="1"/>
          </p:nvPr>
        </p:nvSpPr>
        <p:spPr>
          <a:xfrm>
            <a:off x="460627" y="1316299"/>
            <a:ext cx="6768548" cy="4888212"/>
          </a:xfrm>
        </p:spPr>
        <p:txBody>
          <a:bodyPr>
            <a:noAutofit/>
          </a:bodyPr>
          <a:lstStyle/>
          <a:p>
            <a:pPr marL="0" indent="0">
              <a:lnSpc>
                <a:spcPct val="90000"/>
              </a:lnSpc>
              <a:spcBef>
                <a:spcPts val="0"/>
              </a:spcBef>
              <a:buNone/>
            </a:pPr>
            <a:r>
              <a:rPr lang="en-US" sz="2800" dirty="0">
                <a:latin typeface="KodchiangUPC" panose="02020603050405020304" pitchFamily="18" charset="-34"/>
                <a:cs typeface="KodchiangUPC" panose="02020603050405020304" pitchFamily="18" charset="-34"/>
              </a:rPr>
              <a:t>Monday (Day 1):</a:t>
            </a:r>
          </a:p>
          <a:p>
            <a:pPr marL="630238">
              <a:lnSpc>
                <a:spcPct val="90000"/>
              </a:lnSpc>
              <a:spcBef>
                <a:spcPts val="0"/>
              </a:spcBef>
              <a:buFont typeface="Wingdings" panose="05000000000000000000" pitchFamily="2" charset="2"/>
              <a:buChar char="v"/>
            </a:pPr>
            <a:r>
              <a:rPr lang="en-US" sz="2800" dirty="0">
                <a:latin typeface="KodchiangUPC" panose="02020603050405020304" pitchFamily="18" charset="-34"/>
                <a:cs typeface="KodchiangUPC" panose="02020603050405020304" pitchFamily="18" charset="-34"/>
              </a:rPr>
              <a:t>Review this weeks assignment “menu”</a:t>
            </a:r>
          </a:p>
          <a:p>
            <a:pPr marL="630238">
              <a:lnSpc>
                <a:spcPct val="90000"/>
              </a:lnSpc>
              <a:spcBef>
                <a:spcPts val="0"/>
              </a:spcBef>
              <a:buFont typeface="Wingdings" panose="05000000000000000000" pitchFamily="2" charset="2"/>
              <a:buChar char="v"/>
            </a:pPr>
            <a:r>
              <a:rPr lang="en-US" sz="2800" dirty="0">
                <a:latin typeface="KodchiangUPC" panose="02020603050405020304" pitchFamily="18" charset="-34"/>
                <a:cs typeface="KodchiangUPC" panose="02020603050405020304" pitchFamily="18" charset="-34"/>
              </a:rPr>
              <a:t>Identify one assignment in each category that interests you</a:t>
            </a:r>
          </a:p>
          <a:p>
            <a:pPr marL="0" indent="0">
              <a:lnSpc>
                <a:spcPct val="90000"/>
              </a:lnSpc>
              <a:spcBef>
                <a:spcPts val="0"/>
              </a:spcBef>
              <a:buNone/>
            </a:pPr>
            <a:r>
              <a:rPr lang="en-US" sz="2800" dirty="0">
                <a:latin typeface="KodchiangUPC" panose="02020603050405020304" pitchFamily="18" charset="-34"/>
                <a:cs typeface="KodchiangUPC" panose="02020603050405020304" pitchFamily="18" charset="-34"/>
              </a:rPr>
              <a:t>Tuesday (Day 2):</a:t>
            </a:r>
          </a:p>
          <a:p>
            <a:pPr marL="630238">
              <a:lnSpc>
                <a:spcPct val="90000"/>
              </a:lnSpc>
              <a:spcBef>
                <a:spcPts val="0"/>
              </a:spcBef>
              <a:buFont typeface="Wingdings" panose="05000000000000000000" pitchFamily="2" charset="2"/>
              <a:buChar char="v"/>
            </a:pPr>
            <a:r>
              <a:rPr lang="en-US" sz="2800" dirty="0">
                <a:latin typeface="KodchiangUPC" panose="02020603050405020304" pitchFamily="18" charset="-34"/>
                <a:cs typeface="KodchiangUPC" panose="02020603050405020304" pitchFamily="18" charset="-34"/>
              </a:rPr>
              <a:t>Continue working on assignments</a:t>
            </a:r>
          </a:p>
          <a:p>
            <a:pPr marL="1030288" lvl="1">
              <a:lnSpc>
                <a:spcPct val="90000"/>
              </a:lnSpc>
              <a:spcBef>
                <a:spcPts val="0"/>
              </a:spcBef>
              <a:buFont typeface="Wingdings" panose="05000000000000000000" pitchFamily="2" charset="2"/>
              <a:buChar char="v"/>
            </a:pPr>
            <a:r>
              <a:rPr lang="en-US" sz="2800" dirty="0">
                <a:latin typeface="KodchiangUPC" panose="02020603050405020304" pitchFamily="18" charset="-34"/>
                <a:cs typeface="KodchiangUPC" panose="02020603050405020304" pitchFamily="18" charset="-34"/>
              </a:rPr>
              <a:t>Zoom Call @ 1 pm</a:t>
            </a:r>
          </a:p>
          <a:p>
            <a:pPr marL="0" indent="0">
              <a:lnSpc>
                <a:spcPct val="90000"/>
              </a:lnSpc>
              <a:spcBef>
                <a:spcPts val="0"/>
              </a:spcBef>
              <a:buNone/>
            </a:pPr>
            <a:r>
              <a:rPr lang="en-US" sz="2800" dirty="0">
                <a:latin typeface="KodchiangUPC" panose="02020603050405020304" pitchFamily="18" charset="-34"/>
                <a:cs typeface="KodchiangUPC" panose="02020603050405020304" pitchFamily="18" charset="-34"/>
              </a:rPr>
              <a:t>Wednesday (Day 3):</a:t>
            </a:r>
          </a:p>
          <a:p>
            <a:pPr marL="640080">
              <a:lnSpc>
                <a:spcPct val="90000"/>
              </a:lnSpc>
              <a:spcBef>
                <a:spcPts val="0"/>
              </a:spcBef>
              <a:buFont typeface="Wingdings" panose="05000000000000000000" pitchFamily="2" charset="2"/>
              <a:buChar char="v"/>
            </a:pPr>
            <a:r>
              <a:rPr lang="en-US" sz="2800" dirty="0">
                <a:latin typeface="KodchiangUPC" panose="02020603050405020304" pitchFamily="18" charset="-34"/>
                <a:cs typeface="KodchiangUPC" panose="02020603050405020304" pitchFamily="18" charset="-34"/>
              </a:rPr>
              <a:t>Continue working on assignments</a:t>
            </a:r>
          </a:p>
          <a:p>
            <a:pPr marL="0" indent="0">
              <a:lnSpc>
                <a:spcPct val="90000"/>
              </a:lnSpc>
              <a:spcBef>
                <a:spcPts val="0"/>
              </a:spcBef>
              <a:buNone/>
            </a:pPr>
            <a:r>
              <a:rPr lang="en-US" sz="2800" b="1" dirty="0">
                <a:solidFill>
                  <a:srgbClr val="FFFF5B"/>
                </a:solidFill>
                <a:effectLst>
                  <a:outerShdw blurRad="38100" dist="38100" dir="2700000" algn="tl">
                    <a:srgbClr val="000000">
                      <a:alpha val="43137"/>
                    </a:srgbClr>
                  </a:outerShdw>
                </a:effectLst>
                <a:latin typeface="KodchiangUPC" panose="02020603050405020304" pitchFamily="18" charset="-34"/>
                <a:cs typeface="KodchiangUPC" panose="02020603050405020304" pitchFamily="18" charset="-34"/>
              </a:rPr>
              <a:t>Thursday (Day 4):</a:t>
            </a:r>
          </a:p>
          <a:p>
            <a:pPr marL="640080">
              <a:lnSpc>
                <a:spcPct val="90000"/>
              </a:lnSpc>
              <a:spcBef>
                <a:spcPts val="0"/>
              </a:spcBef>
              <a:buFont typeface="Wingdings" panose="05000000000000000000" pitchFamily="2" charset="2"/>
              <a:buChar char="v"/>
            </a:pPr>
            <a:r>
              <a:rPr lang="en-US" sz="2800" b="1" dirty="0">
                <a:solidFill>
                  <a:srgbClr val="FFFF5B"/>
                </a:solidFill>
                <a:effectLst>
                  <a:outerShdw blurRad="38100" dist="38100" dir="2700000" algn="tl">
                    <a:srgbClr val="000000">
                      <a:alpha val="43137"/>
                    </a:srgbClr>
                  </a:outerShdw>
                </a:effectLst>
                <a:latin typeface="KodchiangUPC" panose="02020603050405020304" pitchFamily="18" charset="-34"/>
                <a:cs typeface="KodchiangUPC" panose="02020603050405020304" pitchFamily="18" charset="-34"/>
              </a:rPr>
              <a:t>Continue working on assignments</a:t>
            </a:r>
          </a:p>
          <a:p>
            <a:pPr marL="0" indent="0">
              <a:lnSpc>
                <a:spcPct val="90000"/>
              </a:lnSpc>
              <a:spcBef>
                <a:spcPts val="0"/>
              </a:spcBef>
              <a:buNone/>
            </a:pPr>
            <a:r>
              <a:rPr lang="en-US" sz="2800" dirty="0">
                <a:solidFill>
                  <a:srgbClr val="FFFFFF"/>
                </a:solidFill>
                <a:latin typeface="KodchiangUPC" panose="02020603050405020304" pitchFamily="18" charset="-34"/>
                <a:cs typeface="KodchiangUPC" panose="02020603050405020304" pitchFamily="18" charset="-34"/>
              </a:rPr>
              <a:t>Friday (Day 5): </a:t>
            </a:r>
          </a:p>
          <a:p>
            <a:pPr marL="640080">
              <a:lnSpc>
                <a:spcPct val="90000"/>
              </a:lnSpc>
              <a:spcBef>
                <a:spcPts val="0"/>
              </a:spcBef>
              <a:buFont typeface="Wingdings" panose="05000000000000000000" pitchFamily="2" charset="2"/>
              <a:buChar char="v"/>
            </a:pPr>
            <a:r>
              <a:rPr lang="en-US" sz="2800" dirty="0">
                <a:solidFill>
                  <a:srgbClr val="FFFFFF"/>
                </a:solidFill>
                <a:latin typeface="KodchiangUPC" panose="02020603050405020304" pitchFamily="18" charset="-34"/>
                <a:cs typeface="KodchiangUPC" panose="02020603050405020304" pitchFamily="18" charset="-34"/>
              </a:rPr>
              <a:t>Catch Up Day!</a:t>
            </a:r>
            <a:endParaRPr lang="en-US" sz="2800" b="1" dirty="0">
              <a:solidFill>
                <a:srgbClr val="FFFFFF"/>
              </a:solidFill>
              <a:effectLst>
                <a:outerShdw blurRad="38100" dist="38100" dir="2700000" algn="tl">
                  <a:srgbClr val="000000">
                    <a:alpha val="43137"/>
                  </a:srgbClr>
                </a:outerShdw>
              </a:effectLst>
              <a:latin typeface="KodchiangUPC" panose="02020603050405020304" pitchFamily="18" charset="-34"/>
              <a:cs typeface="KodchiangUPC" panose="02020603050405020304" pitchFamily="18" charset="-34"/>
            </a:endParaRPr>
          </a:p>
        </p:txBody>
      </p:sp>
      <p:sp>
        <p:nvSpPr>
          <p:cNvPr id="13" name="Freeform 31">
            <a:extLst>
              <a:ext uri="{FF2B5EF4-FFF2-40B4-BE49-F238E27FC236}">
                <a16:creationId xmlns:a16="http://schemas.microsoft.com/office/drawing/2014/main" id="{81CC9B02-E087-4350-AEBD-2C3CF001A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5" name="Picture 4">
            <a:extLst>
              <a:ext uri="{FF2B5EF4-FFF2-40B4-BE49-F238E27FC236}">
                <a16:creationId xmlns:a16="http://schemas.microsoft.com/office/drawing/2014/main" id="{25261E34-C0FA-433A-B3A2-A1FD553C5864}"/>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28453" r="23600" b="-1"/>
          <a:stretch/>
        </p:blipFill>
        <p:spPr>
          <a:xfrm>
            <a:off x="7229175" y="1"/>
            <a:ext cx="4963245" cy="6858001"/>
          </a:xfrm>
          <a:custGeom>
            <a:avLst/>
            <a:gdLst/>
            <a:ahLst/>
            <a:cxnLst/>
            <a:rect l="l" t="t" r="r" b="b"/>
            <a:pathLst>
              <a:path w="4963245" h="6858001">
                <a:moveTo>
                  <a:pt x="1177" y="0"/>
                </a:moveTo>
                <a:lnTo>
                  <a:pt x="1344715" y="0"/>
                </a:lnTo>
                <a:lnTo>
                  <a:pt x="1344715" y="1"/>
                </a:lnTo>
                <a:lnTo>
                  <a:pt x="4963245" y="1"/>
                </a:lnTo>
                <a:lnTo>
                  <a:pt x="4963244" y="6858001"/>
                </a:lnTo>
                <a:lnTo>
                  <a:pt x="900697" y="6858001"/>
                </a:lnTo>
                <a:lnTo>
                  <a:pt x="900697" y="6858000"/>
                </a:lnTo>
                <a:lnTo>
                  <a:pt x="0" y="6858000"/>
                </a:lnTo>
                <a:lnTo>
                  <a:pt x="5883" y="6817538"/>
                </a:lnTo>
                <a:lnTo>
                  <a:pt x="23196" y="6698894"/>
                </a:lnTo>
                <a:lnTo>
                  <a:pt x="35299" y="6612483"/>
                </a:lnTo>
                <a:lnTo>
                  <a:pt x="48073" y="6509613"/>
                </a:lnTo>
                <a:lnTo>
                  <a:pt x="63369" y="6387541"/>
                </a:lnTo>
                <a:lnTo>
                  <a:pt x="79506" y="6252438"/>
                </a:lnTo>
                <a:lnTo>
                  <a:pt x="96483" y="6100191"/>
                </a:lnTo>
                <a:lnTo>
                  <a:pt x="114469" y="5934227"/>
                </a:lnTo>
                <a:lnTo>
                  <a:pt x="132454" y="5753862"/>
                </a:lnTo>
                <a:lnTo>
                  <a:pt x="150776" y="5561838"/>
                </a:lnTo>
                <a:lnTo>
                  <a:pt x="167753" y="5354726"/>
                </a:lnTo>
                <a:lnTo>
                  <a:pt x="184058" y="5138013"/>
                </a:lnTo>
                <a:lnTo>
                  <a:pt x="198849" y="4908956"/>
                </a:lnTo>
                <a:lnTo>
                  <a:pt x="212969" y="4670298"/>
                </a:lnTo>
                <a:lnTo>
                  <a:pt x="226248" y="4421352"/>
                </a:lnTo>
                <a:lnTo>
                  <a:pt x="230955" y="4293793"/>
                </a:lnTo>
                <a:lnTo>
                  <a:pt x="236165" y="4163492"/>
                </a:lnTo>
                <a:lnTo>
                  <a:pt x="241040" y="4031133"/>
                </a:lnTo>
                <a:lnTo>
                  <a:pt x="244234" y="3898087"/>
                </a:lnTo>
                <a:lnTo>
                  <a:pt x="247091" y="3762299"/>
                </a:lnTo>
                <a:lnTo>
                  <a:pt x="250117" y="3625139"/>
                </a:lnTo>
                <a:lnTo>
                  <a:pt x="252134" y="3485236"/>
                </a:lnTo>
                <a:lnTo>
                  <a:pt x="252134" y="3343961"/>
                </a:lnTo>
                <a:lnTo>
                  <a:pt x="253142" y="3201315"/>
                </a:lnTo>
                <a:lnTo>
                  <a:pt x="252134" y="3057297"/>
                </a:lnTo>
                <a:lnTo>
                  <a:pt x="250117" y="2911221"/>
                </a:lnTo>
                <a:lnTo>
                  <a:pt x="248268" y="2765146"/>
                </a:lnTo>
                <a:lnTo>
                  <a:pt x="244234" y="2617013"/>
                </a:lnTo>
                <a:lnTo>
                  <a:pt x="240032" y="2467509"/>
                </a:lnTo>
                <a:lnTo>
                  <a:pt x="235157" y="2318004"/>
                </a:lnTo>
                <a:lnTo>
                  <a:pt x="228266" y="2167128"/>
                </a:lnTo>
                <a:lnTo>
                  <a:pt x="220029" y="2014881"/>
                </a:lnTo>
                <a:lnTo>
                  <a:pt x="212129" y="1861947"/>
                </a:lnTo>
                <a:lnTo>
                  <a:pt x="202044" y="1709014"/>
                </a:lnTo>
                <a:lnTo>
                  <a:pt x="189941" y="1554023"/>
                </a:lnTo>
                <a:lnTo>
                  <a:pt x="177839" y="1401090"/>
                </a:lnTo>
                <a:lnTo>
                  <a:pt x="163887" y="1245413"/>
                </a:lnTo>
                <a:lnTo>
                  <a:pt x="148591" y="1089051"/>
                </a:lnTo>
                <a:lnTo>
                  <a:pt x="132455" y="934746"/>
                </a:lnTo>
                <a:lnTo>
                  <a:pt x="113629" y="778383"/>
                </a:lnTo>
                <a:lnTo>
                  <a:pt x="93458" y="622707"/>
                </a:lnTo>
                <a:lnTo>
                  <a:pt x="73455" y="466344"/>
                </a:lnTo>
                <a:lnTo>
                  <a:pt x="50091" y="310668"/>
                </a:lnTo>
                <a:lnTo>
                  <a:pt x="26222" y="155677"/>
                </a:lnTo>
                <a:close/>
              </a:path>
            </a:pathLst>
          </a:custGeom>
        </p:spPr>
      </p:pic>
      <p:sp>
        <p:nvSpPr>
          <p:cNvPr id="6" name="TextBox 5">
            <a:extLst>
              <a:ext uri="{FF2B5EF4-FFF2-40B4-BE49-F238E27FC236}">
                <a16:creationId xmlns:a16="http://schemas.microsoft.com/office/drawing/2014/main" id="{6C2E0DE0-0FA5-418B-9121-037A33D374A3}"/>
              </a:ext>
            </a:extLst>
          </p:cNvPr>
          <p:cNvSpPr txBox="1"/>
          <p:nvPr/>
        </p:nvSpPr>
        <p:spPr>
          <a:xfrm>
            <a:off x="9341541" y="6657945"/>
            <a:ext cx="2850459"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jayce-o.blogspot.com/2013/10/awesome-newspaper-layout-examples-tips.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2860301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DE5BB-60A0-4251-AE76-4FEAD06C58EA}"/>
              </a:ext>
            </a:extLst>
          </p:cNvPr>
          <p:cNvSpPr>
            <a:spLocks noGrp="1"/>
          </p:cNvSpPr>
          <p:nvPr>
            <p:ph type="title"/>
          </p:nvPr>
        </p:nvSpPr>
        <p:spPr>
          <a:xfrm>
            <a:off x="685801" y="241853"/>
            <a:ext cx="10843589" cy="1119808"/>
          </a:xfrm>
        </p:spPr>
        <p:txBody>
          <a:bodyPr>
            <a:noAutofit/>
          </a:bodyPr>
          <a:lstStyle/>
          <a:p>
            <a:r>
              <a:rPr lang="en-US" sz="7200" cap="none" dirty="0">
                <a:latin typeface="KodchiangUPC" panose="02020603050405020304" pitchFamily="18" charset="-34"/>
                <a:cs typeface="KodchiangUPC" panose="02020603050405020304" pitchFamily="18" charset="-34"/>
              </a:rPr>
              <a:t>Submitting Assignments</a:t>
            </a:r>
          </a:p>
        </p:txBody>
      </p:sp>
      <p:sp>
        <p:nvSpPr>
          <p:cNvPr id="3" name="Content Placeholder 2">
            <a:extLst>
              <a:ext uri="{FF2B5EF4-FFF2-40B4-BE49-F238E27FC236}">
                <a16:creationId xmlns:a16="http://schemas.microsoft.com/office/drawing/2014/main" id="{FD309EF6-74D5-4FB8-9D43-46E127760745}"/>
              </a:ext>
            </a:extLst>
          </p:cNvPr>
          <p:cNvSpPr>
            <a:spLocks noGrp="1"/>
          </p:cNvSpPr>
          <p:nvPr>
            <p:ph idx="1"/>
          </p:nvPr>
        </p:nvSpPr>
        <p:spPr>
          <a:xfrm>
            <a:off x="685801" y="1581150"/>
            <a:ext cx="10843589" cy="4857750"/>
          </a:xfrm>
          <a:ln>
            <a:solidFill>
              <a:schemeClr val="tx1"/>
            </a:solidFill>
          </a:ln>
        </p:spPr>
        <p:txBody>
          <a:bodyPr anchor="t">
            <a:normAutofit fontScale="92500" lnSpcReduction="10000"/>
          </a:bodyPr>
          <a:lstStyle/>
          <a:p>
            <a:pPr marL="0" indent="0" defTabSz="914400">
              <a:spcAft>
                <a:spcPts val="600"/>
              </a:spcAft>
              <a:buNone/>
            </a:pPr>
            <a:r>
              <a:rPr lang="en-US" sz="2400" dirty="0">
                <a:solidFill>
                  <a:srgbClr val="FFFF00"/>
                </a:solidFill>
              </a:rPr>
              <a:t>*If you still need to submit Romeo and Juliet assignments, please do so ASAP</a:t>
            </a:r>
          </a:p>
          <a:p>
            <a:pPr marL="0" indent="0" defTabSz="914400">
              <a:spcAft>
                <a:spcPts val="600"/>
              </a:spcAft>
              <a:buNone/>
            </a:pPr>
            <a:endParaRPr lang="en-US" sz="2400" dirty="0"/>
          </a:p>
          <a:p>
            <a:pPr marL="0" indent="0" defTabSz="914400">
              <a:spcAft>
                <a:spcPts val="600"/>
              </a:spcAft>
              <a:buNone/>
            </a:pPr>
            <a:r>
              <a:rPr lang="en-US" sz="2400" dirty="0"/>
              <a:t>*Grades are all updated except for R&amp;J CEIEI, R&amp;J Comprehension Questions and R&amp;J Projects. Please reach out if you feel we have missed something.</a:t>
            </a:r>
            <a:br>
              <a:rPr lang="en-US" sz="2400" dirty="0"/>
            </a:br>
            <a:br>
              <a:rPr lang="en-US" sz="2400" dirty="0"/>
            </a:br>
            <a:br>
              <a:rPr lang="en-US" sz="2400" dirty="0"/>
            </a:br>
            <a:r>
              <a:rPr lang="en-US" sz="2400" dirty="0">
                <a:solidFill>
                  <a:srgbClr val="FFFF00"/>
                </a:solidFill>
              </a:rPr>
              <a:t>If you wish to submit assignments, </a:t>
            </a:r>
            <a:r>
              <a:rPr lang="en-US" sz="2400" dirty="0"/>
              <a:t>please </a:t>
            </a:r>
            <a:r>
              <a:rPr lang="en-US" sz="2400" dirty="0">
                <a:solidFill>
                  <a:srgbClr val="FFFF00"/>
                </a:solidFill>
              </a:rPr>
              <a:t>email</a:t>
            </a:r>
            <a:r>
              <a:rPr lang="en-US" sz="2400" dirty="0"/>
              <a:t> digital copies or take pictures of hard copies and send via </a:t>
            </a:r>
            <a:r>
              <a:rPr lang="en-US" sz="2400" dirty="0">
                <a:solidFill>
                  <a:srgbClr val="FFFF00"/>
                </a:solidFill>
              </a:rPr>
              <a:t>remind</a:t>
            </a:r>
            <a:r>
              <a:rPr lang="en-US" sz="2400" dirty="0"/>
              <a:t>. If you completed comprehension questions in google forms, I already have them! Bronx Masquerade CEIEI's and Romeo and Juliet CEIEI's will be scored and commented on in Google Drive (no action necessary).</a:t>
            </a:r>
            <a:br>
              <a:rPr lang="en-US" sz="2400" dirty="0"/>
            </a:br>
            <a:br>
              <a:rPr lang="en-US" sz="2400" dirty="0">
                <a:solidFill>
                  <a:srgbClr val="FFFF00"/>
                </a:solidFill>
              </a:rPr>
            </a:br>
            <a:r>
              <a:rPr lang="en-US" sz="2400" dirty="0">
                <a:solidFill>
                  <a:srgbClr val="FFFF00"/>
                </a:solidFill>
              </a:rPr>
              <a:t>If Ms. Cowart has already contacted you about sending work to her, please do so!</a:t>
            </a:r>
            <a:endParaRPr lang="en-US" sz="2400" dirty="0"/>
          </a:p>
        </p:txBody>
      </p:sp>
    </p:spTree>
    <p:extLst>
      <p:ext uri="{BB962C8B-B14F-4D97-AF65-F5344CB8AC3E}">
        <p14:creationId xmlns:p14="http://schemas.microsoft.com/office/powerpoint/2010/main" val="4027891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DE5BB-60A0-4251-AE76-4FEAD06C58EA}"/>
              </a:ext>
            </a:extLst>
          </p:cNvPr>
          <p:cNvSpPr>
            <a:spLocks noGrp="1"/>
          </p:cNvSpPr>
          <p:nvPr>
            <p:ph type="title"/>
          </p:nvPr>
        </p:nvSpPr>
        <p:spPr>
          <a:xfrm>
            <a:off x="304800" y="321367"/>
            <a:ext cx="11082129" cy="871330"/>
          </a:xfrm>
        </p:spPr>
        <p:txBody>
          <a:bodyPr>
            <a:noAutofit/>
          </a:bodyPr>
          <a:lstStyle/>
          <a:p>
            <a:r>
              <a:rPr lang="en-US" sz="7200" cap="none" dirty="0">
                <a:latin typeface="KodchiangUPC" panose="02020603050405020304" pitchFamily="18" charset="-34"/>
                <a:cs typeface="KodchiangUPC" panose="02020603050405020304" pitchFamily="18" charset="-34"/>
              </a:rPr>
              <a:t>Week 15 Assignments</a:t>
            </a:r>
            <a:endParaRPr lang="en-US" sz="7200" cap="none" dirty="0">
              <a:solidFill>
                <a:srgbClr val="FFFF00"/>
              </a:solidFill>
              <a:latin typeface="KodchiangUPC" panose="02020603050405020304" pitchFamily="18" charset="-34"/>
              <a:cs typeface="KodchiangUPC" panose="02020603050405020304" pitchFamily="18" charset="-34"/>
            </a:endParaRPr>
          </a:p>
        </p:txBody>
      </p:sp>
      <p:sp>
        <p:nvSpPr>
          <p:cNvPr id="3" name="Content Placeholder 2">
            <a:extLst>
              <a:ext uri="{FF2B5EF4-FFF2-40B4-BE49-F238E27FC236}">
                <a16:creationId xmlns:a16="http://schemas.microsoft.com/office/drawing/2014/main" id="{FD309EF6-74D5-4FB8-9D43-46E127760745}"/>
              </a:ext>
            </a:extLst>
          </p:cNvPr>
          <p:cNvSpPr>
            <a:spLocks noGrp="1"/>
          </p:cNvSpPr>
          <p:nvPr>
            <p:ph idx="1"/>
          </p:nvPr>
        </p:nvSpPr>
        <p:spPr>
          <a:xfrm>
            <a:off x="289891" y="1878967"/>
            <a:ext cx="11612217" cy="1182286"/>
          </a:xfrm>
          <a:ln>
            <a:solidFill>
              <a:schemeClr val="tx1"/>
            </a:solidFill>
          </a:ln>
        </p:spPr>
        <p:txBody>
          <a:bodyPr anchor="t">
            <a:normAutofit/>
          </a:bodyPr>
          <a:lstStyle/>
          <a:p>
            <a:r>
              <a:rPr lang="en-US" b="1" u="sng" dirty="0"/>
              <a:t>Directions:</a:t>
            </a:r>
            <a:r>
              <a:rPr lang="en-US" dirty="0"/>
              <a:t> Select </a:t>
            </a:r>
            <a:r>
              <a:rPr lang="en-US" b="1" u="sng" dirty="0"/>
              <a:t>up to</a:t>
            </a:r>
            <a:r>
              <a:rPr lang="en-US" dirty="0"/>
              <a:t> 1 assignment per category to complete.</a:t>
            </a:r>
          </a:p>
          <a:p>
            <a:pPr lvl="1"/>
            <a:r>
              <a:rPr lang="en-US" dirty="0"/>
              <a:t>If you cannot submit assignments using the preferred method, you may send via Remind or email.</a:t>
            </a:r>
          </a:p>
        </p:txBody>
      </p:sp>
      <p:graphicFrame>
        <p:nvGraphicFramePr>
          <p:cNvPr id="4" name="Table 5">
            <a:extLst>
              <a:ext uri="{FF2B5EF4-FFF2-40B4-BE49-F238E27FC236}">
                <a16:creationId xmlns:a16="http://schemas.microsoft.com/office/drawing/2014/main" id="{1798D33A-35AC-492E-84B9-D41EB0765523}"/>
              </a:ext>
            </a:extLst>
          </p:cNvPr>
          <p:cNvGraphicFramePr>
            <a:graphicFrameLocks noGrp="1"/>
          </p:cNvGraphicFramePr>
          <p:nvPr>
            <p:extLst>
              <p:ext uri="{D42A27DB-BD31-4B8C-83A1-F6EECF244321}">
                <p14:modId xmlns:p14="http://schemas.microsoft.com/office/powerpoint/2010/main" val="2120320615"/>
              </p:ext>
            </p:extLst>
          </p:nvPr>
        </p:nvGraphicFramePr>
        <p:xfrm>
          <a:off x="304800" y="3937758"/>
          <a:ext cx="11612217" cy="1638553"/>
        </p:xfrm>
        <a:graphic>
          <a:graphicData uri="http://schemas.openxmlformats.org/drawingml/2006/table">
            <a:tbl>
              <a:tblPr firstRow="1" bandRow="1">
                <a:tableStyleId>{5C22544A-7EE6-4342-B048-85BDC9FD1C3A}</a:tableStyleId>
              </a:tblPr>
              <a:tblGrid>
                <a:gridCol w="3870739">
                  <a:extLst>
                    <a:ext uri="{9D8B030D-6E8A-4147-A177-3AD203B41FA5}">
                      <a16:colId xmlns:a16="http://schemas.microsoft.com/office/drawing/2014/main" val="732358106"/>
                    </a:ext>
                  </a:extLst>
                </a:gridCol>
                <a:gridCol w="3870739">
                  <a:extLst>
                    <a:ext uri="{9D8B030D-6E8A-4147-A177-3AD203B41FA5}">
                      <a16:colId xmlns:a16="http://schemas.microsoft.com/office/drawing/2014/main" val="4026273537"/>
                    </a:ext>
                  </a:extLst>
                </a:gridCol>
                <a:gridCol w="3870739">
                  <a:extLst>
                    <a:ext uri="{9D8B030D-6E8A-4147-A177-3AD203B41FA5}">
                      <a16:colId xmlns:a16="http://schemas.microsoft.com/office/drawing/2014/main" val="2352657182"/>
                    </a:ext>
                  </a:extLst>
                </a:gridCol>
              </a:tblGrid>
              <a:tr h="1638553">
                <a:tc>
                  <a:txBody>
                    <a:bodyPr/>
                    <a:lstStyle/>
                    <a:p>
                      <a:pPr marL="0" marR="0" algn="l">
                        <a:lnSpc>
                          <a:spcPct val="107000"/>
                        </a:lnSpc>
                        <a:spcBef>
                          <a:spcPts val="0"/>
                        </a:spcBef>
                        <a:spcAft>
                          <a:spcPts val="0"/>
                        </a:spcAft>
                      </a:pPr>
                      <a:r>
                        <a:rPr lang="en-US" sz="24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Reading (3 options)</a:t>
                      </a:r>
                    </a:p>
                    <a:p>
                      <a:pPr marL="0" marR="0" algn="l">
                        <a:lnSpc>
                          <a:spcPct val="107000"/>
                        </a:lnSpc>
                        <a:spcBef>
                          <a:spcPts val="0"/>
                        </a:spcBef>
                        <a:spcAft>
                          <a:spcPts val="0"/>
                        </a:spcAft>
                      </a:pPr>
                      <a:r>
                        <a:rPr lang="en-US" sz="24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(may choose one assignment)</a:t>
                      </a:r>
                    </a:p>
                    <a:p>
                      <a:pPr marL="0" marR="0" algn="l">
                        <a:lnSpc>
                          <a:spcPct val="107000"/>
                        </a:lnSpc>
                        <a:spcBef>
                          <a:spcPts val="0"/>
                        </a:spcBef>
                        <a:spcAft>
                          <a:spcPts val="0"/>
                        </a:spcAft>
                      </a:pPr>
                      <a:r>
                        <a:rPr lang="en-US" sz="24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*Submit via Google Drive </a:t>
                      </a:r>
                    </a:p>
                  </a:txBody>
                  <a:tcPr marL="68580" marR="68580" marT="0" marB="0">
                    <a:solidFill>
                      <a:srgbClr val="FF33CC"/>
                    </a:solidFill>
                  </a:tcPr>
                </a:tc>
                <a:tc>
                  <a:txBody>
                    <a:bodyPr/>
                    <a:lstStyle/>
                    <a:p>
                      <a:pPr marL="0" marR="0" algn="l">
                        <a:lnSpc>
                          <a:spcPct val="107000"/>
                        </a:lnSpc>
                        <a:spcBef>
                          <a:spcPts val="0"/>
                        </a:spcBef>
                        <a:spcAft>
                          <a:spcPts val="0"/>
                        </a:spcAft>
                      </a:pPr>
                      <a:r>
                        <a:rPr lang="en-US" sz="24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Writing (3 options)</a:t>
                      </a:r>
                    </a:p>
                    <a:p>
                      <a:pPr marL="0" marR="0" algn="l">
                        <a:lnSpc>
                          <a:spcPct val="107000"/>
                        </a:lnSpc>
                        <a:spcBef>
                          <a:spcPts val="0"/>
                        </a:spcBef>
                        <a:spcAft>
                          <a:spcPts val="0"/>
                        </a:spcAft>
                      </a:pPr>
                      <a:r>
                        <a:rPr lang="en-US" sz="24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(may choose one assignment)</a:t>
                      </a:r>
                    </a:p>
                    <a:p>
                      <a:pPr marL="0" marR="0" algn="l">
                        <a:lnSpc>
                          <a:spcPct val="107000"/>
                        </a:lnSpc>
                        <a:spcBef>
                          <a:spcPts val="0"/>
                        </a:spcBef>
                        <a:spcAft>
                          <a:spcPts val="0"/>
                        </a:spcAft>
                      </a:pPr>
                      <a:r>
                        <a:rPr lang="en-US" sz="24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*Submit via Google Drive</a:t>
                      </a:r>
                    </a:p>
                  </a:txBody>
                  <a:tcPr marL="68580" marR="68580" marT="0" marB="0">
                    <a:solidFill>
                      <a:srgbClr val="00B0F0"/>
                    </a:solidFill>
                  </a:tcPr>
                </a:tc>
                <a:tc>
                  <a:txBody>
                    <a:bodyPr/>
                    <a:lstStyle/>
                    <a:p>
                      <a:pPr marL="0" marR="0" algn="l">
                        <a:lnSpc>
                          <a:spcPct val="107000"/>
                        </a:lnSpc>
                        <a:spcBef>
                          <a:spcPts val="0"/>
                        </a:spcBef>
                        <a:spcAft>
                          <a:spcPts val="0"/>
                        </a:spcAft>
                      </a:pPr>
                      <a:r>
                        <a:rPr lang="en-US" sz="24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Speaking &amp; Listening (3 options)</a:t>
                      </a:r>
                    </a:p>
                    <a:p>
                      <a:pPr marL="0" marR="0" algn="l">
                        <a:lnSpc>
                          <a:spcPct val="107000"/>
                        </a:lnSpc>
                        <a:spcBef>
                          <a:spcPts val="0"/>
                        </a:spcBef>
                        <a:spcAft>
                          <a:spcPts val="0"/>
                        </a:spcAft>
                      </a:pPr>
                      <a:r>
                        <a:rPr lang="en-US" sz="24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(may choose one assignment)</a:t>
                      </a:r>
                    </a:p>
                    <a:p>
                      <a:pPr marL="0" marR="0" algn="l">
                        <a:lnSpc>
                          <a:spcPct val="107000"/>
                        </a:lnSpc>
                        <a:spcBef>
                          <a:spcPts val="0"/>
                        </a:spcBef>
                        <a:spcAft>
                          <a:spcPts val="0"/>
                        </a:spcAft>
                      </a:pPr>
                      <a:r>
                        <a:rPr lang="en-US" sz="24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*Submit via Padlet link</a:t>
                      </a:r>
                    </a:p>
                  </a:txBody>
                  <a:tcPr marL="68580" marR="68580" marT="0" marB="0">
                    <a:solidFill>
                      <a:srgbClr val="FFFF00"/>
                    </a:solidFill>
                  </a:tcPr>
                </a:tc>
                <a:extLst>
                  <a:ext uri="{0D108BD9-81ED-4DB2-BD59-A6C34878D82A}">
                    <a16:rowId xmlns:a16="http://schemas.microsoft.com/office/drawing/2014/main" val="1321224998"/>
                  </a:ext>
                </a:extLst>
              </a:tr>
            </a:tbl>
          </a:graphicData>
        </a:graphic>
      </p:graphicFrame>
    </p:spTree>
    <p:extLst>
      <p:ext uri="{BB962C8B-B14F-4D97-AF65-F5344CB8AC3E}">
        <p14:creationId xmlns:p14="http://schemas.microsoft.com/office/powerpoint/2010/main" val="107077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DE5BB-60A0-4251-AE76-4FEAD06C58EA}"/>
              </a:ext>
            </a:extLst>
          </p:cNvPr>
          <p:cNvSpPr>
            <a:spLocks noGrp="1"/>
          </p:cNvSpPr>
          <p:nvPr>
            <p:ph type="title"/>
          </p:nvPr>
        </p:nvSpPr>
        <p:spPr>
          <a:xfrm>
            <a:off x="304800" y="321367"/>
            <a:ext cx="11082129" cy="871330"/>
          </a:xfrm>
        </p:spPr>
        <p:txBody>
          <a:bodyPr>
            <a:noAutofit/>
          </a:bodyPr>
          <a:lstStyle/>
          <a:p>
            <a:r>
              <a:rPr lang="en-US" sz="7200" cap="none" dirty="0">
                <a:latin typeface="KodchiangUPC" panose="02020603050405020304" pitchFamily="18" charset="-34"/>
                <a:cs typeface="KodchiangUPC" panose="02020603050405020304" pitchFamily="18" charset="-34"/>
              </a:rPr>
              <a:t>Week 15 Assignments - Reading</a:t>
            </a:r>
            <a:endParaRPr lang="en-US" sz="7200" cap="none" dirty="0">
              <a:solidFill>
                <a:srgbClr val="FFFF00"/>
              </a:solidFill>
              <a:latin typeface="KodchiangUPC" panose="02020603050405020304" pitchFamily="18" charset="-34"/>
              <a:cs typeface="KodchiangUPC" panose="02020603050405020304" pitchFamily="18" charset="-34"/>
            </a:endParaRPr>
          </a:p>
        </p:txBody>
      </p:sp>
      <p:sp>
        <p:nvSpPr>
          <p:cNvPr id="3" name="Content Placeholder 2">
            <a:extLst>
              <a:ext uri="{FF2B5EF4-FFF2-40B4-BE49-F238E27FC236}">
                <a16:creationId xmlns:a16="http://schemas.microsoft.com/office/drawing/2014/main" id="{FD309EF6-74D5-4FB8-9D43-46E127760745}"/>
              </a:ext>
            </a:extLst>
          </p:cNvPr>
          <p:cNvSpPr>
            <a:spLocks noGrp="1"/>
          </p:cNvSpPr>
          <p:nvPr>
            <p:ph idx="1"/>
          </p:nvPr>
        </p:nvSpPr>
        <p:spPr>
          <a:xfrm>
            <a:off x="289891" y="1878967"/>
            <a:ext cx="11612217" cy="1182286"/>
          </a:xfrm>
          <a:ln>
            <a:solidFill>
              <a:schemeClr val="tx1"/>
            </a:solidFill>
          </a:ln>
        </p:spPr>
        <p:txBody>
          <a:bodyPr anchor="t">
            <a:normAutofit/>
          </a:bodyPr>
          <a:lstStyle/>
          <a:p>
            <a:r>
              <a:rPr lang="en-US" b="1" u="sng" dirty="0"/>
              <a:t>Directions:</a:t>
            </a:r>
            <a:r>
              <a:rPr lang="en-US" dirty="0"/>
              <a:t> Select </a:t>
            </a:r>
            <a:r>
              <a:rPr lang="en-US" b="1" u="sng" dirty="0"/>
              <a:t>up to</a:t>
            </a:r>
            <a:r>
              <a:rPr lang="en-US" dirty="0"/>
              <a:t> 1 assignment per category to complete.</a:t>
            </a:r>
          </a:p>
          <a:p>
            <a:pPr lvl="1"/>
            <a:r>
              <a:rPr lang="en-US" dirty="0"/>
              <a:t>If you cannot submit assignments using the preferred method, you may send via Remind or email.</a:t>
            </a:r>
          </a:p>
        </p:txBody>
      </p:sp>
      <p:graphicFrame>
        <p:nvGraphicFramePr>
          <p:cNvPr id="5" name="Table 5">
            <a:extLst>
              <a:ext uri="{FF2B5EF4-FFF2-40B4-BE49-F238E27FC236}">
                <a16:creationId xmlns:a16="http://schemas.microsoft.com/office/drawing/2014/main" id="{2B42FF38-EF73-411E-94AF-EAB30EC3A689}"/>
              </a:ext>
            </a:extLst>
          </p:cNvPr>
          <p:cNvGraphicFramePr>
            <a:graphicFrameLocks noGrp="1"/>
          </p:cNvGraphicFramePr>
          <p:nvPr>
            <p:extLst>
              <p:ext uri="{D42A27DB-BD31-4B8C-83A1-F6EECF244321}">
                <p14:modId xmlns:p14="http://schemas.microsoft.com/office/powerpoint/2010/main" val="1271293011"/>
              </p:ext>
            </p:extLst>
          </p:nvPr>
        </p:nvGraphicFramePr>
        <p:xfrm>
          <a:off x="289890" y="3429000"/>
          <a:ext cx="11612217" cy="3154109"/>
        </p:xfrm>
        <a:graphic>
          <a:graphicData uri="http://schemas.openxmlformats.org/drawingml/2006/table">
            <a:tbl>
              <a:tblPr firstRow="1" bandRow="1">
                <a:tableStyleId>{5C22544A-7EE6-4342-B048-85BDC9FD1C3A}</a:tableStyleId>
              </a:tblPr>
              <a:tblGrid>
                <a:gridCol w="11612217">
                  <a:extLst>
                    <a:ext uri="{9D8B030D-6E8A-4147-A177-3AD203B41FA5}">
                      <a16:colId xmlns:a16="http://schemas.microsoft.com/office/drawing/2014/main" val="732358106"/>
                    </a:ext>
                  </a:extLst>
                </a:gridCol>
              </a:tblGrid>
              <a:tr h="695739">
                <a:tc>
                  <a:txBody>
                    <a:bodyPr/>
                    <a:lstStyle/>
                    <a:p>
                      <a:pPr marL="0" marR="0" algn="ctr">
                        <a:lnSpc>
                          <a:spcPct val="107000"/>
                        </a:lnSpc>
                        <a:spcBef>
                          <a:spcPts val="0"/>
                        </a:spcBef>
                        <a:spcAft>
                          <a:spcPts val="0"/>
                        </a:spcAft>
                      </a:pPr>
                      <a:r>
                        <a:rPr lang="en-US" sz="18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Reading </a:t>
                      </a:r>
                    </a:p>
                    <a:p>
                      <a:pPr marL="0" marR="0" algn="ctr">
                        <a:lnSpc>
                          <a:spcPct val="107000"/>
                        </a:lnSpc>
                        <a:spcBef>
                          <a:spcPts val="0"/>
                        </a:spcBef>
                        <a:spcAft>
                          <a:spcPts val="0"/>
                        </a:spcAft>
                      </a:pPr>
                      <a:r>
                        <a:rPr lang="en-US" sz="18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(may choose one assignment)</a:t>
                      </a:r>
                    </a:p>
                  </a:txBody>
                  <a:tcPr marL="68580" marR="68580" marT="0" marB="0">
                    <a:solidFill>
                      <a:srgbClr val="FF33CC"/>
                    </a:solidFill>
                  </a:tcPr>
                </a:tc>
                <a:extLst>
                  <a:ext uri="{0D108BD9-81ED-4DB2-BD59-A6C34878D82A}">
                    <a16:rowId xmlns:a16="http://schemas.microsoft.com/office/drawing/2014/main" val="1321224998"/>
                  </a:ext>
                </a:extLst>
              </a:tr>
              <a:tr h="427383">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 Read the article </a:t>
                      </a:r>
                      <a:r>
                        <a:rPr lang="en-US" sz="1600" b="1" u="sng"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“How Shakespeare Changed Everything”</a:t>
                      </a: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 answer </a:t>
                      </a:r>
                      <a:r>
                        <a:rPr lang="en-US" sz="1600" u="sng"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these analysis questions.</a:t>
                      </a:r>
                      <a:r>
                        <a:rPr lang="en-US" sz="16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rgbClr val="FFCCFF"/>
                    </a:solidFill>
                  </a:tcPr>
                </a:tc>
                <a:extLst>
                  <a:ext uri="{0D108BD9-81ED-4DB2-BD59-A6C34878D82A}">
                    <a16:rowId xmlns:a16="http://schemas.microsoft.com/office/drawing/2014/main" val="1738298987"/>
                  </a:ext>
                </a:extLst>
              </a:tr>
              <a:tr h="477078">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Read the article </a:t>
                      </a:r>
                      <a:r>
                        <a:rPr lang="en-US" sz="1600" b="1" u="sng"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“Adolescence and the Teenage Crush”</a:t>
                      </a:r>
                      <a:r>
                        <a:rPr lang="en-US" sz="16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 complete </a:t>
                      </a:r>
                      <a:r>
                        <a:rPr lang="en-US" sz="1600" u="sng"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this chart. </a:t>
                      </a:r>
                      <a:endParaRPr lang="en-US" sz="16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85FF"/>
                    </a:solidFill>
                  </a:tcPr>
                </a:tc>
                <a:extLst>
                  <a:ext uri="{0D108BD9-81ED-4DB2-BD59-A6C34878D82A}">
                    <a16:rowId xmlns:a16="http://schemas.microsoft.com/office/drawing/2014/main" val="2141910845"/>
                  </a:ext>
                </a:extLst>
              </a:tr>
              <a:tr h="997871">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Use </a:t>
                      </a:r>
                      <a:r>
                        <a:rPr lang="en-US" sz="1600" b="1" u="sng"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this text</a:t>
                      </a:r>
                      <a:r>
                        <a:rPr lang="en-US"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 create blackout poetry.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(Think back to when we did this assignment in class. Find an anchor word. Read the text thoroughly while looking for words to help convey a unified message.)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You can do this digitally using markup or another tool on your phone/computer or you can print it out. </a:t>
                      </a: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 creative.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CFF"/>
                    </a:solidFill>
                  </a:tcPr>
                </a:tc>
                <a:extLst>
                  <a:ext uri="{0D108BD9-81ED-4DB2-BD59-A6C34878D82A}">
                    <a16:rowId xmlns:a16="http://schemas.microsoft.com/office/drawing/2014/main" val="2004390323"/>
                  </a:ext>
                </a:extLst>
              </a:tr>
            </a:tbl>
          </a:graphicData>
        </a:graphic>
      </p:graphicFrame>
    </p:spTree>
    <p:extLst>
      <p:ext uri="{BB962C8B-B14F-4D97-AF65-F5344CB8AC3E}">
        <p14:creationId xmlns:p14="http://schemas.microsoft.com/office/powerpoint/2010/main" val="3543928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DE5BB-60A0-4251-AE76-4FEAD06C58EA}"/>
              </a:ext>
            </a:extLst>
          </p:cNvPr>
          <p:cNvSpPr>
            <a:spLocks noGrp="1"/>
          </p:cNvSpPr>
          <p:nvPr>
            <p:ph type="title"/>
          </p:nvPr>
        </p:nvSpPr>
        <p:spPr>
          <a:xfrm>
            <a:off x="289890" y="0"/>
            <a:ext cx="11082129" cy="871330"/>
          </a:xfrm>
        </p:spPr>
        <p:txBody>
          <a:bodyPr>
            <a:noAutofit/>
          </a:bodyPr>
          <a:lstStyle/>
          <a:p>
            <a:r>
              <a:rPr lang="en-US" sz="7200" cap="none" dirty="0">
                <a:latin typeface="KodchiangUPC" panose="02020603050405020304" pitchFamily="18" charset="-34"/>
                <a:cs typeface="KodchiangUPC" panose="02020603050405020304" pitchFamily="18" charset="-34"/>
              </a:rPr>
              <a:t>Week 15 Assignments - Writing</a:t>
            </a:r>
            <a:endParaRPr lang="en-US" sz="7200" cap="none" dirty="0">
              <a:solidFill>
                <a:srgbClr val="FFFF00"/>
              </a:solidFill>
              <a:latin typeface="KodchiangUPC" panose="02020603050405020304" pitchFamily="18" charset="-34"/>
              <a:cs typeface="KodchiangUPC" panose="02020603050405020304" pitchFamily="18" charset="-34"/>
            </a:endParaRPr>
          </a:p>
        </p:txBody>
      </p:sp>
      <p:sp>
        <p:nvSpPr>
          <p:cNvPr id="3" name="Content Placeholder 2">
            <a:extLst>
              <a:ext uri="{FF2B5EF4-FFF2-40B4-BE49-F238E27FC236}">
                <a16:creationId xmlns:a16="http://schemas.microsoft.com/office/drawing/2014/main" id="{FD309EF6-74D5-4FB8-9D43-46E127760745}"/>
              </a:ext>
            </a:extLst>
          </p:cNvPr>
          <p:cNvSpPr>
            <a:spLocks noGrp="1"/>
          </p:cNvSpPr>
          <p:nvPr>
            <p:ph idx="1"/>
          </p:nvPr>
        </p:nvSpPr>
        <p:spPr>
          <a:xfrm>
            <a:off x="289889" y="1471463"/>
            <a:ext cx="11612217" cy="1182286"/>
          </a:xfrm>
          <a:ln>
            <a:solidFill>
              <a:schemeClr val="tx1"/>
            </a:solidFill>
          </a:ln>
        </p:spPr>
        <p:txBody>
          <a:bodyPr anchor="t">
            <a:normAutofit/>
          </a:bodyPr>
          <a:lstStyle/>
          <a:p>
            <a:r>
              <a:rPr lang="en-US" b="1" u="sng" dirty="0"/>
              <a:t>Directions:</a:t>
            </a:r>
            <a:r>
              <a:rPr lang="en-US" dirty="0"/>
              <a:t> Select </a:t>
            </a:r>
            <a:r>
              <a:rPr lang="en-US" b="1" u="sng" dirty="0"/>
              <a:t>up to</a:t>
            </a:r>
            <a:r>
              <a:rPr lang="en-US" dirty="0"/>
              <a:t> 1 assignment per category to complete.</a:t>
            </a:r>
          </a:p>
          <a:p>
            <a:pPr lvl="1"/>
            <a:r>
              <a:rPr lang="en-US" dirty="0"/>
              <a:t>If you cannot submit assignments using the preferred method, you may send via Remind or email.</a:t>
            </a:r>
          </a:p>
        </p:txBody>
      </p:sp>
      <p:graphicFrame>
        <p:nvGraphicFramePr>
          <p:cNvPr id="5" name="Table 5">
            <a:extLst>
              <a:ext uri="{FF2B5EF4-FFF2-40B4-BE49-F238E27FC236}">
                <a16:creationId xmlns:a16="http://schemas.microsoft.com/office/drawing/2014/main" id="{00495C45-C950-4CFE-8D3E-02CCCC04D8A6}"/>
              </a:ext>
            </a:extLst>
          </p:cNvPr>
          <p:cNvGraphicFramePr>
            <a:graphicFrameLocks noGrp="1"/>
          </p:cNvGraphicFramePr>
          <p:nvPr>
            <p:extLst>
              <p:ext uri="{D42A27DB-BD31-4B8C-83A1-F6EECF244321}">
                <p14:modId xmlns:p14="http://schemas.microsoft.com/office/powerpoint/2010/main" val="1828306219"/>
              </p:ext>
            </p:extLst>
          </p:nvPr>
        </p:nvGraphicFramePr>
        <p:xfrm>
          <a:off x="289888" y="2892287"/>
          <a:ext cx="11612217" cy="3768186"/>
        </p:xfrm>
        <a:graphic>
          <a:graphicData uri="http://schemas.openxmlformats.org/drawingml/2006/table">
            <a:tbl>
              <a:tblPr firstRow="1" bandRow="1">
                <a:tableStyleId>{5C22544A-7EE6-4342-B048-85BDC9FD1C3A}</a:tableStyleId>
              </a:tblPr>
              <a:tblGrid>
                <a:gridCol w="11612217">
                  <a:extLst>
                    <a:ext uri="{9D8B030D-6E8A-4147-A177-3AD203B41FA5}">
                      <a16:colId xmlns:a16="http://schemas.microsoft.com/office/drawing/2014/main" val="4026273537"/>
                    </a:ext>
                  </a:extLst>
                </a:gridCol>
              </a:tblGrid>
              <a:tr h="665922">
                <a:tc>
                  <a:txBody>
                    <a:bodyPr/>
                    <a:lstStyle/>
                    <a:p>
                      <a:pPr marL="0" marR="0" algn="ctr">
                        <a:lnSpc>
                          <a:spcPct val="107000"/>
                        </a:lnSpc>
                        <a:spcBef>
                          <a:spcPts val="0"/>
                        </a:spcBef>
                        <a:spcAft>
                          <a:spcPts val="0"/>
                        </a:spcAft>
                      </a:pPr>
                      <a:r>
                        <a:rPr lang="en-US" sz="18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Writing </a:t>
                      </a:r>
                    </a:p>
                    <a:p>
                      <a:pPr marL="0" marR="0" algn="ctr">
                        <a:lnSpc>
                          <a:spcPct val="107000"/>
                        </a:lnSpc>
                        <a:spcBef>
                          <a:spcPts val="0"/>
                        </a:spcBef>
                        <a:spcAft>
                          <a:spcPts val="0"/>
                        </a:spcAft>
                      </a:pPr>
                      <a:r>
                        <a:rPr lang="en-US" sz="18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(may choose one assignment)</a:t>
                      </a:r>
                    </a:p>
                  </a:txBody>
                  <a:tcPr marL="68580" marR="68580" marT="0" marB="0">
                    <a:solidFill>
                      <a:srgbClr val="00B0F0"/>
                    </a:solidFill>
                  </a:tcPr>
                </a:tc>
                <a:extLst>
                  <a:ext uri="{0D108BD9-81ED-4DB2-BD59-A6C34878D82A}">
                    <a16:rowId xmlns:a16="http://schemas.microsoft.com/office/drawing/2014/main" val="1321224998"/>
                  </a:ext>
                </a:extLst>
              </a:tr>
              <a:tr h="402815">
                <a:tc>
                  <a:txBody>
                    <a:bodyPr/>
                    <a:lstStyle/>
                    <a:p>
                      <a:pPr marL="0" marR="0" algn="l">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Read the article </a:t>
                      </a: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Is Shakespeare still Relevant</a:t>
                      </a:r>
                      <a:r>
                        <a:rPr lang="en-US" sz="14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t>
                      </a: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400" b="1"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40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&amp; respond with a CEIEI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answering this question: “Should students still study Shakespeare?”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CDF2FF"/>
                    </a:solidFill>
                  </a:tcPr>
                </a:tc>
                <a:extLst>
                  <a:ext uri="{0D108BD9-81ED-4DB2-BD59-A6C34878D82A}">
                    <a16:rowId xmlns:a16="http://schemas.microsoft.com/office/drawing/2014/main" val="1738298987"/>
                  </a:ext>
                </a:extLst>
              </a:tr>
              <a:tr h="250859">
                <a:tc>
                  <a:txBody>
                    <a:bodyPr/>
                    <a:lstStyle/>
                    <a:p>
                      <a:pPr marL="0" marR="0" algn="l">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 Read </a:t>
                      </a:r>
                      <a:r>
                        <a:rPr lang="en-US" sz="1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this article</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use it as a mentor text to respond to the following prompt: </a:t>
                      </a:r>
                    </a:p>
                    <a:p>
                      <a:pPr marL="285750" marR="0" indent="-285750" algn="l">
                        <a:lnSpc>
                          <a:spcPct val="107000"/>
                        </a:lnSpc>
                        <a:spcBef>
                          <a:spcPts val="0"/>
                        </a:spcBef>
                        <a:spcAft>
                          <a:spcPts val="0"/>
                        </a:spcAft>
                        <a:buFont typeface="Wingdings" panose="05000000000000000000" pitchFamily="2" charset="2"/>
                        <a:buChar char="Ø"/>
                      </a:pPr>
                      <a:r>
                        <a:rPr lang="en-US" sz="1400" b="0" i="0" u="none" strike="noStrike" kern="1200" dirty="0">
                          <a:solidFill>
                            <a:schemeClr val="dk1"/>
                          </a:solidFill>
                          <a:effectLst/>
                          <a:latin typeface="Calibri" panose="020F0502020204030204" pitchFamily="34" charset="0"/>
                          <a:ea typeface="+mn-ea"/>
                          <a:cs typeface="Calibri" panose="020F0502020204030204" pitchFamily="34" charset="0"/>
                        </a:rPr>
                        <a:t>What does your life look like right now by the numbers? Choose at least five aspects of your daily or weekly routine and tell the story the way the Times article does. You don’t have to do percentages, but can simply give a number with some context. </a:t>
                      </a:r>
                    </a:p>
                    <a:p>
                      <a:pPr marL="285750" marR="0" indent="-285750" algn="l">
                        <a:lnSpc>
                          <a:spcPct val="107000"/>
                        </a:lnSpc>
                        <a:spcBef>
                          <a:spcPts val="0"/>
                        </a:spcBef>
                        <a:spcAft>
                          <a:spcPts val="0"/>
                        </a:spcAft>
                        <a:buFont typeface="Wingdings" panose="05000000000000000000" pitchFamily="2" charset="2"/>
                        <a:buChar char="Ø"/>
                      </a:pPr>
                      <a:r>
                        <a:rPr lang="en-US" sz="1400" b="0" i="0" u="none" strike="noStrike" kern="1200" dirty="0">
                          <a:solidFill>
                            <a:schemeClr val="dk1"/>
                          </a:solidFill>
                          <a:effectLst/>
                          <a:latin typeface="Calibri" panose="020F0502020204030204" pitchFamily="34" charset="0"/>
                          <a:ea typeface="+mn-ea"/>
                          <a:cs typeface="Calibri" panose="020F0502020204030204" pitchFamily="34" charset="0"/>
                        </a:rPr>
                        <a:t>For example, you might write, </a:t>
                      </a:r>
                      <a:r>
                        <a:rPr lang="en-US" sz="1400" b="0" i="1" u="none" strike="noStrike" kern="1200" dirty="0">
                          <a:solidFill>
                            <a:schemeClr val="dk1"/>
                          </a:solidFill>
                          <a:effectLst/>
                          <a:latin typeface="Calibri" panose="020F0502020204030204" pitchFamily="34" charset="0"/>
                          <a:ea typeface="+mn-ea"/>
                          <a:cs typeface="Calibri" panose="020F0502020204030204" pitchFamily="34" charset="0"/>
                        </a:rPr>
                        <a:t>“Number of relatives I have seen on Zoom in the last week: 14. Before the pandemic, I’d never seen anyone on Zoom, and I talked to my aunts and uncles only a few times a year. Now we have meet-ups online every Saturday.”</a:t>
                      </a:r>
                      <a:endParaRPr lang="en-US" sz="1400" b="0" dirty="0">
                        <a:effectLst/>
                        <a:latin typeface="Calibri" panose="020F0502020204030204" pitchFamily="34" charset="0"/>
                        <a:cs typeface="Calibri" panose="020F0502020204030204" pitchFamily="34" charset="0"/>
                      </a:endParaRPr>
                    </a:p>
                    <a:p>
                      <a:pPr rtl="0"/>
                      <a:r>
                        <a:rPr lang="en-US" sz="1400" b="1" i="0" u="none" strike="noStrike" kern="1200" dirty="0">
                          <a:solidFill>
                            <a:schemeClr val="dk1"/>
                          </a:solidFill>
                          <a:effectLst/>
                          <a:latin typeface="Calibri" panose="020F0502020204030204" pitchFamily="34" charset="0"/>
                          <a:ea typeface="+mn-ea"/>
                          <a:cs typeface="Calibri" panose="020F0502020204030204" pitchFamily="34" charset="0"/>
                        </a:rPr>
                        <a:t>CEIEI is not the proper format for this writing. Use the NY Times article as a model. </a:t>
                      </a:r>
                      <a:endParaRPr lang="en-US" sz="1400" b="0" i="0" u="none" strike="noStrike" kern="1200" dirty="0">
                        <a:solidFill>
                          <a:schemeClr val="dk1"/>
                        </a:solidFill>
                        <a:effectLst/>
                        <a:latin typeface="Calibri" panose="020F0502020204030204" pitchFamily="34" charset="0"/>
                        <a:ea typeface="+mn-ea"/>
                        <a:cs typeface="Calibri" panose="020F0502020204030204" pitchFamily="34" charset="0"/>
                      </a:endParaRPr>
                    </a:p>
                    <a:p>
                      <a:pPr rtl="0"/>
                      <a:r>
                        <a:rPr lang="en-US" sz="14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solidFill>
                      <a:srgbClr val="81DEFF"/>
                    </a:solidFill>
                  </a:tcPr>
                </a:tc>
                <a:extLst>
                  <a:ext uri="{0D108BD9-81ED-4DB2-BD59-A6C34878D82A}">
                    <a16:rowId xmlns:a16="http://schemas.microsoft.com/office/drawing/2014/main" val="2141910845"/>
                  </a:ext>
                </a:extLst>
              </a:tr>
              <a:tr h="997871">
                <a:tc>
                  <a:txBody>
                    <a:bodyPr/>
                    <a:lstStyle/>
                    <a:p>
                      <a:pPr marL="0" marR="0" algn="l">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 Write a letter to your future self about what is happening in the world right now. Think about how you are feeling, what you have been thinking about, what you have been doing at home while school is closed, any predictions you have, your thoughts/concerns/worries for the future, your friends, family, hopes, dreams, goals, etc. What do you want to remember about this historic time when you look back on this in the future?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 </a:t>
                      </a:r>
                    </a:p>
                    <a:p>
                      <a:pPr marL="0" marR="0" algn="l">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you want to, you can use the  website </a:t>
                      </a:r>
                      <a:r>
                        <a:rPr lang="en-US" sz="1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http://www.futureme.org</a:t>
                      </a:r>
                      <a:r>
                        <a:rPr lang="en-US" sz="1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have the letter emailed to you at some point in the future!)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CDF2FF"/>
                    </a:solidFill>
                  </a:tcPr>
                </a:tc>
                <a:extLst>
                  <a:ext uri="{0D108BD9-81ED-4DB2-BD59-A6C34878D82A}">
                    <a16:rowId xmlns:a16="http://schemas.microsoft.com/office/drawing/2014/main" val="2004390323"/>
                  </a:ext>
                </a:extLst>
              </a:tr>
            </a:tbl>
          </a:graphicData>
        </a:graphic>
      </p:graphicFrame>
    </p:spTree>
    <p:extLst>
      <p:ext uri="{BB962C8B-B14F-4D97-AF65-F5344CB8AC3E}">
        <p14:creationId xmlns:p14="http://schemas.microsoft.com/office/powerpoint/2010/main" val="3725544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DE5BB-60A0-4251-AE76-4FEAD06C58EA}"/>
              </a:ext>
            </a:extLst>
          </p:cNvPr>
          <p:cNvSpPr>
            <a:spLocks noGrp="1"/>
          </p:cNvSpPr>
          <p:nvPr>
            <p:ph type="title"/>
          </p:nvPr>
        </p:nvSpPr>
        <p:spPr>
          <a:xfrm>
            <a:off x="304800" y="321367"/>
            <a:ext cx="11082129" cy="871330"/>
          </a:xfrm>
        </p:spPr>
        <p:txBody>
          <a:bodyPr>
            <a:noAutofit/>
          </a:bodyPr>
          <a:lstStyle/>
          <a:p>
            <a:r>
              <a:rPr lang="en-US" sz="6800" cap="none" dirty="0">
                <a:latin typeface="KodchiangUPC" panose="02020603050405020304" pitchFamily="18" charset="-34"/>
                <a:cs typeface="KodchiangUPC" panose="02020603050405020304" pitchFamily="18" charset="-34"/>
              </a:rPr>
              <a:t>Week 15 Assignments – </a:t>
            </a:r>
            <a:r>
              <a:rPr lang="en-US" sz="4800" cap="none" dirty="0">
                <a:latin typeface="KodchiangUPC" panose="02020603050405020304" pitchFamily="18" charset="-34"/>
                <a:cs typeface="KodchiangUPC" panose="02020603050405020304" pitchFamily="18" charset="-34"/>
              </a:rPr>
              <a:t>Speaking &amp; Listening</a:t>
            </a:r>
            <a:endParaRPr lang="en-US" sz="4800" cap="none" dirty="0">
              <a:solidFill>
                <a:srgbClr val="FFFF00"/>
              </a:solidFill>
              <a:latin typeface="KodchiangUPC" panose="02020603050405020304" pitchFamily="18" charset="-34"/>
              <a:cs typeface="KodchiangUPC" panose="02020603050405020304" pitchFamily="18" charset="-34"/>
            </a:endParaRPr>
          </a:p>
        </p:txBody>
      </p:sp>
      <p:sp>
        <p:nvSpPr>
          <p:cNvPr id="3" name="Content Placeholder 2">
            <a:extLst>
              <a:ext uri="{FF2B5EF4-FFF2-40B4-BE49-F238E27FC236}">
                <a16:creationId xmlns:a16="http://schemas.microsoft.com/office/drawing/2014/main" id="{FD309EF6-74D5-4FB8-9D43-46E127760745}"/>
              </a:ext>
            </a:extLst>
          </p:cNvPr>
          <p:cNvSpPr>
            <a:spLocks noGrp="1"/>
          </p:cNvSpPr>
          <p:nvPr>
            <p:ph idx="1"/>
          </p:nvPr>
        </p:nvSpPr>
        <p:spPr>
          <a:xfrm>
            <a:off x="289889" y="1679949"/>
            <a:ext cx="11612217" cy="1182286"/>
          </a:xfrm>
          <a:ln>
            <a:solidFill>
              <a:schemeClr val="tx1"/>
            </a:solidFill>
          </a:ln>
        </p:spPr>
        <p:txBody>
          <a:bodyPr anchor="t">
            <a:normAutofit/>
          </a:bodyPr>
          <a:lstStyle/>
          <a:p>
            <a:r>
              <a:rPr lang="en-US" b="1" u="sng" dirty="0"/>
              <a:t>Directions:</a:t>
            </a:r>
            <a:r>
              <a:rPr lang="en-US" dirty="0"/>
              <a:t> Select </a:t>
            </a:r>
            <a:r>
              <a:rPr lang="en-US" b="1" u="sng" dirty="0"/>
              <a:t>up to</a:t>
            </a:r>
            <a:r>
              <a:rPr lang="en-US" dirty="0"/>
              <a:t> 1 assignment per category to complete.</a:t>
            </a:r>
          </a:p>
          <a:p>
            <a:pPr lvl="1"/>
            <a:r>
              <a:rPr lang="en-US" dirty="0"/>
              <a:t>If you cannot submit assignments using the preferred method, you may send via Remind or email.</a:t>
            </a:r>
          </a:p>
        </p:txBody>
      </p:sp>
      <p:graphicFrame>
        <p:nvGraphicFramePr>
          <p:cNvPr id="5" name="Table 5">
            <a:extLst>
              <a:ext uri="{FF2B5EF4-FFF2-40B4-BE49-F238E27FC236}">
                <a16:creationId xmlns:a16="http://schemas.microsoft.com/office/drawing/2014/main" id="{001F1ECC-172F-428B-9A68-7B13A26FB43F}"/>
              </a:ext>
            </a:extLst>
          </p:cNvPr>
          <p:cNvGraphicFramePr>
            <a:graphicFrameLocks noGrp="1"/>
          </p:cNvGraphicFramePr>
          <p:nvPr>
            <p:extLst>
              <p:ext uri="{D42A27DB-BD31-4B8C-83A1-F6EECF244321}">
                <p14:modId xmlns:p14="http://schemas.microsoft.com/office/powerpoint/2010/main" val="827772924"/>
              </p:ext>
            </p:extLst>
          </p:nvPr>
        </p:nvGraphicFramePr>
        <p:xfrm>
          <a:off x="289888" y="2998184"/>
          <a:ext cx="11612217" cy="3725863"/>
        </p:xfrm>
        <a:graphic>
          <a:graphicData uri="http://schemas.openxmlformats.org/drawingml/2006/table">
            <a:tbl>
              <a:tblPr firstRow="1" bandRow="1">
                <a:tableStyleId>{5C22544A-7EE6-4342-B048-85BDC9FD1C3A}</a:tableStyleId>
              </a:tblPr>
              <a:tblGrid>
                <a:gridCol w="11612217">
                  <a:extLst>
                    <a:ext uri="{9D8B030D-6E8A-4147-A177-3AD203B41FA5}">
                      <a16:colId xmlns:a16="http://schemas.microsoft.com/office/drawing/2014/main" val="2352657182"/>
                    </a:ext>
                  </a:extLst>
                </a:gridCol>
              </a:tblGrid>
              <a:tr h="794301">
                <a:tc>
                  <a:txBody>
                    <a:bodyPr/>
                    <a:lstStyle/>
                    <a:p>
                      <a:pPr marL="0" marR="0" algn="ctr">
                        <a:lnSpc>
                          <a:spcPct val="107000"/>
                        </a:lnSpc>
                        <a:spcBef>
                          <a:spcPts val="0"/>
                        </a:spcBef>
                        <a:spcAft>
                          <a:spcPts val="0"/>
                        </a:spcAft>
                      </a:pPr>
                      <a:r>
                        <a:rPr lang="en-US" sz="18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Speaking &amp; Listening </a:t>
                      </a:r>
                    </a:p>
                    <a:p>
                      <a:pPr marL="0" marR="0" algn="ctr">
                        <a:lnSpc>
                          <a:spcPct val="107000"/>
                        </a:lnSpc>
                        <a:spcBef>
                          <a:spcPts val="0"/>
                        </a:spcBef>
                        <a:spcAft>
                          <a:spcPts val="0"/>
                        </a:spcAft>
                      </a:pPr>
                      <a:r>
                        <a:rPr lang="en-US" sz="18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(may choose one assignment)</a:t>
                      </a:r>
                    </a:p>
                    <a:p>
                      <a:pPr marL="0" marR="0" algn="ctr">
                        <a:lnSpc>
                          <a:spcPct val="107000"/>
                        </a:lnSpc>
                        <a:spcBef>
                          <a:spcPts val="0"/>
                        </a:spcBef>
                        <a:spcAft>
                          <a:spcPts val="0"/>
                        </a:spcAft>
                      </a:pPr>
                      <a:r>
                        <a:rPr lang="en-US" sz="18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rPr>
                        <a:t>Padlet link </a:t>
                      </a:r>
                      <a:r>
                        <a:rPr lang="en-US" sz="18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sym typeface="Wingdings" panose="05000000000000000000" pitchFamily="2" charset="2"/>
                        </a:rPr>
                        <a:t> </a:t>
                      </a:r>
                      <a:r>
                        <a:rPr lang="en-US" sz="1800" b="0" dirty="0">
                          <a:solidFill>
                            <a:srgbClr val="00B050"/>
                          </a:solidFill>
                          <a:effectLst/>
                          <a:latin typeface="Berlin Sans FB" panose="020E0602020502020306" pitchFamily="34" charset="0"/>
                          <a:ea typeface="Calibri" panose="020F0502020204030204" pitchFamily="34" charset="0"/>
                          <a:cs typeface="KodchiangUPC" panose="02020603050405020304" pitchFamily="18" charset="-34"/>
                          <a:sym typeface="Wingdings" panose="05000000000000000000" pitchFamily="2" charset="2"/>
                          <a:hlinkClick r:id="rId2">
                            <a:extLst>
                              <a:ext uri="{A12FA001-AC4F-418D-AE19-62706E023703}">
                                <ahyp:hlinkClr xmlns:ahyp="http://schemas.microsoft.com/office/drawing/2018/hyperlinkcolor" val="tx"/>
                              </a:ext>
                            </a:extLst>
                          </a:hlinkClick>
                        </a:rPr>
                        <a:t>https://padlet.com/katherine_curran/vubojxm0o17p6p5g</a:t>
                      </a:r>
                      <a:r>
                        <a:rPr lang="en-US" sz="1800" b="0" dirty="0">
                          <a:solidFill>
                            <a:srgbClr val="00B050"/>
                          </a:solidFill>
                          <a:effectLst/>
                          <a:latin typeface="Berlin Sans FB" panose="020E0602020502020306" pitchFamily="34" charset="0"/>
                          <a:ea typeface="Calibri" panose="020F0502020204030204" pitchFamily="34" charset="0"/>
                          <a:cs typeface="KodchiangUPC" panose="02020603050405020304" pitchFamily="18" charset="-34"/>
                          <a:sym typeface="Wingdings" panose="05000000000000000000" pitchFamily="2" charset="2"/>
                        </a:rPr>
                        <a:t> </a:t>
                      </a:r>
                    </a:p>
                    <a:p>
                      <a:pPr marL="0" marR="0" algn="ctr">
                        <a:lnSpc>
                          <a:spcPct val="107000"/>
                        </a:lnSpc>
                        <a:spcBef>
                          <a:spcPts val="0"/>
                        </a:spcBef>
                        <a:spcAft>
                          <a:spcPts val="0"/>
                        </a:spcAft>
                      </a:pPr>
                      <a:endParaRPr lang="en-US" sz="1800" b="0" dirty="0">
                        <a:solidFill>
                          <a:schemeClr val="bg1"/>
                        </a:solidFill>
                        <a:effectLst/>
                        <a:latin typeface="Berlin Sans FB" panose="020E0602020502020306" pitchFamily="34" charset="0"/>
                        <a:ea typeface="Calibri" panose="020F0502020204030204" pitchFamily="34" charset="0"/>
                        <a:cs typeface="KodchiangUPC" panose="02020603050405020304" pitchFamily="18" charset="-34"/>
                        <a:sym typeface="Wingdings" panose="05000000000000000000" pitchFamily="2" charset="2"/>
                      </a:endParaRPr>
                    </a:p>
                  </a:txBody>
                  <a:tcPr marL="68580" marR="68580" marT="0" marB="0">
                    <a:solidFill>
                      <a:srgbClr val="FFFF00"/>
                    </a:solidFill>
                  </a:tcPr>
                </a:tc>
                <a:extLst>
                  <a:ext uri="{0D108BD9-81ED-4DB2-BD59-A6C34878D82A}">
                    <a16:rowId xmlns:a16="http://schemas.microsoft.com/office/drawing/2014/main" val="1321224998"/>
                  </a:ext>
                </a:extLst>
              </a:tr>
              <a:tr h="417444">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Watch (</a:t>
                      </a: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least 15 minutes of</a:t>
                      </a:r>
                      <a:r>
                        <a:rPr lang="en-US" sz="16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b="1" u="sng"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this recent live performance of Romeo &amp; Juliet</a:t>
                      </a:r>
                      <a:r>
                        <a:rPr lang="en-US" sz="1600" b="1" u="sng"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Record yourself giving a 1-2 minute review &amp; post on Padlet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rgbClr val="FFFFCC"/>
                    </a:solidFill>
                  </a:tcPr>
                </a:tc>
                <a:extLst>
                  <a:ext uri="{0D108BD9-81ED-4DB2-BD59-A6C34878D82A}">
                    <a16:rowId xmlns:a16="http://schemas.microsoft.com/office/drawing/2014/main" val="1738298987"/>
                  </a:ext>
                </a:extLst>
              </a:tr>
              <a:tr h="997871">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Create a “How To” video &amp; post on Padlet</a:t>
                      </a:r>
                    </a:p>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Pick something you are an expert on and create an engaging instructional video.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(Examples: Teach us a dance, how to wash our hands, how to dunk a ball, how to do your eyeliner, etc.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rgbClr val="FFFF5B"/>
                    </a:solidFill>
                  </a:tcPr>
                </a:tc>
                <a:extLst>
                  <a:ext uri="{0D108BD9-81ED-4DB2-BD59-A6C34878D82A}">
                    <a16:rowId xmlns:a16="http://schemas.microsoft.com/office/drawing/2014/main" val="2141910845"/>
                  </a:ext>
                </a:extLst>
              </a:tr>
              <a:tr h="705768">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Find a Ted Talk about a topic you are </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interested in </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a:t>
                      </a:r>
                      <a:r>
                        <a:rPr lang="en-US" sz="1600" b="1" dirty="0">
                          <a:solidFill>
                            <a:srgbClr val="00B05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https://www.ted.com/talks</a:t>
                      </a:r>
                      <a:endParaRPr lang="en-US" sz="1600" b="1" dirty="0">
                        <a:solidFill>
                          <a:srgbClr val="00B050"/>
                        </a:solidFill>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Complete </a:t>
                      </a:r>
                      <a:r>
                        <a:rPr lang="en-US" sz="1600" b="1" u="sng"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this chart.</a:t>
                      </a: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rgbClr val="FFFFCC"/>
                    </a:solidFill>
                  </a:tcPr>
                </a:tc>
                <a:extLst>
                  <a:ext uri="{0D108BD9-81ED-4DB2-BD59-A6C34878D82A}">
                    <a16:rowId xmlns:a16="http://schemas.microsoft.com/office/drawing/2014/main" val="2004390323"/>
                  </a:ext>
                </a:extLst>
              </a:tr>
            </a:tbl>
          </a:graphicData>
        </a:graphic>
      </p:graphicFrame>
    </p:spTree>
    <p:extLst>
      <p:ext uri="{BB962C8B-B14F-4D97-AF65-F5344CB8AC3E}">
        <p14:creationId xmlns:p14="http://schemas.microsoft.com/office/powerpoint/2010/main" val="1853701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1732</TotalTime>
  <Words>754</Words>
  <Application>Microsoft Office PowerPoint</Application>
  <PresentationFormat>Widescreen</PresentationFormat>
  <Paragraphs>75</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Berlin Sans FB</vt:lpstr>
      <vt:lpstr>Calibri</vt:lpstr>
      <vt:lpstr>Century Gothic</vt:lpstr>
      <vt:lpstr>KodchiangUPC</vt:lpstr>
      <vt:lpstr>Wingdings</vt:lpstr>
      <vt:lpstr>Wingdings 3</vt:lpstr>
      <vt:lpstr>Ion</vt:lpstr>
      <vt:lpstr>Informational Text Unit</vt:lpstr>
      <vt:lpstr>Week 15 Overview</vt:lpstr>
      <vt:lpstr>Submitting Assignments</vt:lpstr>
      <vt:lpstr>Week 15 Assignments</vt:lpstr>
      <vt:lpstr>Week 15 Assignments - Reading</vt:lpstr>
      <vt:lpstr>Week 15 Assignments - Writing</vt:lpstr>
      <vt:lpstr>Week 15 Assignments – Speaking &amp;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Informational Text Unit</dc:title>
  <dc:creator>Katherine Curran</dc:creator>
  <cp:lastModifiedBy>Katherine Curran</cp:lastModifiedBy>
  <cp:revision>11</cp:revision>
  <dcterms:created xsi:type="dcterms:W3CDTF">2020-04-27T05:16:01Z</dcterms:created>
  <dcterms:modified xsi:type="dcterms:W3CDTF">2020-04-29T19:41:12Z</dcterms:modified>
</cp:coreProperties>
</file>