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64" r:id="rId5"/>
    <p:sldId id="256" r:id="rId6"/>
    <p:sldId id="257" r:id="rId7"/>
    <p:sldId id="258" r:id="rId8"/>
    <p:sldId id="259" r:id="rId9"/>
    <p:sldId id="260" r:id="rId10"/>
    <p:sldId id="261" r:id="rId11"/>
    <p:sldId id="262" r:id="rId12"/>
    <p:sldId id="284" r:id="rId13"/>
    <p:sldId id="285" r:id="rId14"/>
    <p:sldId id="263" r:id="rId15"/>
    <p:sldId id="265" r:id="rId16"/>
    <p:sldId id="266" r:id="rId17"/>
    <p:sldId id="267" r:id="rId18"/>
    <p:sldId id="286" r:id="rId19"/>
    <p:sldId id="268" r:id="rId20"/>
    <p:sldId id="269" r:id="rId21"/>
    <p:sldId id="270" r:id="rId22"/>
    <p:sldId id="271" r:id="rId23"/>
    <p:sldId id="287" r:id="rId24"/>
    <p:sldId id="272" r:id="rId25"/>
    <p:sldId id="273" r:id="rId26"/>
    <p:sldId id="274" r:id="rId27"/>
    <p:sldId id="275" r:id="rId28"/>
    <p:sldId id="276" r:id="rId29"/>
    <p:sldId id="288" r:id="rId30"/>
    <p:sldId id="277" r:id="rId31"/>
    <p:sldId id="278" r:id="rId32"/>
    <p:sldId id="279" r:id="rId33"/>
    <p:sldId id="280" r:id="rId34"/>
    <p:sldId id="289" r:id="rId35"/>
    <p:sldId id="281" r:id="rId36"/>
    <p:sldId id="282" r:id="rId37"/>
    <p:sldId id="283" r:id="rId38"/>
    <p:sldId id="29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27874-FB15-40CF-BAD8-4334E7292A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C5B95C-D23E-41E6-A277-293DA74497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00478B-AF51-4656-93CD-D6D29C151E22}"/>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21E5CFAC-F5CB-4CD1-BFD7-A25DB881D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BB94F-EA61-449D-893C-47BE937EC59C}"/>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176813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1B7D-6C19-4A42-852F-535FCA85F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B67F16-7566-4B76-8EAC-37646D8BD0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75BAE-3885-4DC0-81ED-AB05D57AA65D}"/>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0B9B49F8-EFC6-4753-ADC5-92F131882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6F155-76B7-4EEF-BEF9-2BAD9A738452}"/>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392726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68F45A-471C-4690-BD99-79B759F406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ECA457-E1E3-4AF1-ACC3-903FF39036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F94F1-4BFA-417B-8892-E75F016D92A9}"/>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605F9602-56CD-4864-86BA-D02E13718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51BA7-6A25-4961-9C3F-494FC0913482}"/>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419121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D9BF-3260-44FF-9CE2-5949FEF0B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673B9-6ACC-4200-9A04-7348402F9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0820C-DD92-4C77-9319-D818529A3C9B}"/>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CC255511-3C4E-4F4C-ACEF-B479C975B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6140D-AE54-4575-88C2-F163AD440A28}"/>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71753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EDDE-5AA4-4F01-B4C7-DAAAC5A1B6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825656-2414-4C99-BECA-9996CB4712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8FE8DC-FF43-49EB-88EF-21BEFFF2B9EC}"/>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F8089D06-DBE2-4774-AD66-1204D884AA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C2D18-AFCB-40EF-A52C-32C4DAC833A6}"/>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209513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2C48-85F5-4628-BD6A-8049CD6AF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7BF74-72A4-406E-A073-DA1829C763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9E45C7-6893-4B53-B788-26AA920FA8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8FD05D-7752-4732-9FB8-FC9C2F4AFF38}"/>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6" name="Footer Placeholder 5">
            <a:extLst>
              <a:ext uri="{FF2B5EF4-FFF2-40B4-BE49-F238E27FC236}">
                <a16:creationId xmlns:a16="http://schemas.microsoft.com/office/drawing/2014/main" id="{88063642-472C-44E8-8B66-5D2C302849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2C1A91-6333-44DD-95CF-E624B894487B}"/>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97358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68B6-D961-4D67-B061-86CF659862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34FF00-DAB6-40C6-8AF7-2E56A3900F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6069E5-7BF5-4048-AF38-F36B54B995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32EA09-404C-4EDD-95D3-C519A207C0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BFFAE6-416D-4674-8685-AF086B8DEE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3D5D8-BD0F-4812-989E-6AE777B782FE}"/>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8" name="Footer Placeholder 7">
            <a:extLst>
              <a:ext uri="{FF2B5EF4-FFF2-40B4-BE49-F238E27FC236}">
                <a16:creationId xmlns:a16="http://schemas.microsoft.com/office/drawing/2014/main" id="{70DFA882-40DA-4B4D-8F2E-BC14C9E6B0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CFFE4A-9EFA-4416-A780-5E92DFBFD620}"/>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27204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9EBD-A40B-420C-8B5E-A68CF78E0E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E356C0-7E4F-42A5-A7D9-34F6E766822A}"/>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4" name="Footer Placeholder 3">
            <a:extLst>
              <a:ext uri="{FF2B5EF4-FFF2-40B4-BE49-F238E27FC236}">
                <a16:creationId xmlns:a16="http://schemas.microsoft.com/office/drawing/2014/main" id="{BA70C50F-DBA3-4AAD-BE15-2846AE2772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A63745-D8CC-47A6-9052-2756A4AD9F74}"/>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130473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DADFD0-45D4-4903-B3AE-5BE789682EF4}"/>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3" name="Footer Placeholder 2">
            <a:extLst>
              <a:ext uri="{FF2B5EF4-FFF2-40B4-BE49-F238E27FC236}">
                <a16:creationId xmlns:a16="http://schemas.microsoft.com/office/drawing/2014/main" id="{8AF5005D-EE84-476A-8223-39254EE061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6DA721-E988-4622-AADF-37CD7FF26837}"/>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345911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C1A8C-B252-46CA-81E5-2285F2D51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E344C-601C-4783-AC90-D4E6594282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AF3E16-5E86-4A16-A50A-D90A2AC05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20CA93-995E-456F-A6AA-EA705E8ACAF2}"/>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6" name="Footer Placeholder 5">
            <a:extLst>
              <a:ext uri="{FF2B5EF4-FFF2-40B4-BE49-F238E27FC236}">
                <a16:creationId xmlns:a16="http://schemas.microsoft.com/office/drawing/2014/main" id="{71D671A8-F706-4B07-B817-0DFA7A39B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62BFAB-C471-4157-87A9-4AE8B61771CC}"/>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406502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1DA0-77E1-4DB3-8E9C-9290EFACE9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7F2EDC-1DD8-43B9-8FC2-7EDBAB00CE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DA608-B7B2-4940-94E5-5716997FD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D2DE47-FA5A-4429-9F92-4DDE680A57A6}"/>
              </a:ext>
            </a:extLst>
          </p:cNvPr>
          <p:cNvSpPr>
            <a:spLocks noGrp="1"/>
          </p:cNvSpPr>
          <p:nvPr>
            <p:ph type="dt" sz="half" idx="10"/>
          </p:nvPr>
        </p:nvSpPr>
        <p:spPr/>
        <p:txBody>
          <a:bodyPr/>
          <a:lstStyle/>
          <a:p>
            <a:fld id="{08564309-D346-443F-BBF9-8CD7B7ECAF6B}" type="datetimeFigureOut">
              <a:rPr lang="en-US" smtClean="0"/>
              <a:t>12/9/2019</a:t>
            </a:fld>
            <a:endParaRPr lang="en-US"/>
          </a:p>
        </p:txBody>
      </p:sp>
      <p:sp>
        <p:nvSpPr>
          <p:cNvPr id="6" name="Footer Placeholder 5">
            <a:extLst>
              <a:ext uri="{FF2B5EF4-FFF2-40B4-BE49-F238E27FC236}">
                <a16:creationId xmlns:a16="http://schemas.microsoft.com/office/drawing/2014/main" id="{53EEA9F1-48FF-4C70-9133-F1EE9DE28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18C56-7FFB-4E3D-BA25-5C9507E1843F}"/>
              </a:ext>
            </a:extLst>
          </p:cNvPr>
          <p:cNvSpPr>
            <a:spLocks noGrp="1"/>
          </p:cNvSpPr>
          <p:nvPr>
            <p:ph type="sldNum" sz="quarter" idx="12"/>
          </p:nvPr>
        </p:nvSpPr>
        <p:spPr/>
        <p:txBody>
          <a:bodyPr/>
          <a:lstStyle/>
          <a:p>
            <a:fld id="{F86CC3F8-3D9A-4463-934A-5AAB41D035A7}" type="slidenum">
              <a:rPr lang="en-US" smtClean="0"/>
              <a:t>‹#›</a:t>
            </a:fld>
            <a:endParaRPr lang="en-US"/>
          </a:p>
        </p:txBody>
      </p:sp>
    </p:spTree>
    <p:extLst>
      <p:ext uri="{BB962C8B-B14F-4D97-AF65-F5344CB8AC3E}">
        <p14:creationId xmlns:p14="http://schemas.microsoft.com/office/powerpoint/2010/main" val="17619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FF7FAD-AFB0-4368-87B0-06C01DB81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D7C065-0081-4D04-9AD3-9AE1F9035B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D63D1-07AC-4993-9B88-5CB3CC7300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64309-D346-443F-BBF9-8CD7B7ECAF6B}" type="datetimeFigureOut">
              <a:rPr lang="en-US" smtClean="0"/>
              <a:t>12/9/2019</a:t>
            </a:fld>
            <a:endParaRPr lang="en-US"/>
          </a:p>
        </p:txBody>
      </p:sp>
      <p:sp>
        <p:nvSpPr>
          <p:cNvPr id="5" name="Footer Placeholder 4">
            <a:extLst>
              <a:ext uri="{FF2B5EF4-FFF2-40B4-BE49-F238E27FC236}">
                <a16:creationId xmlns:a16="http://schemas.microsoft.com/office/drawing/2014/main" id="{435098A2-197E-4F30-9DDF-D7BD8C89C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78ABAE-0FD8-4BCD-AC71-B101CA368D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CC3F8-3D9A-4463-934A-5AAB41D035A7}" type="slidenum">
              <a:rPr lang="en-US" smtClean="0"/>
              <a:t>‹#›</a:t>
            </a:fld>
            <a:endParaRPr lang="en-US"/>
          </a:p>
        </p:txBody>
      </p:sp>
    </p:spTree>
    <p:extLst>
      <p:ext uri="{BB962C8B-B14F-4D97-AF65-F5344CB8AC3E}">
        <p14:creationId xmlns:p14="http://schemas.microsoft.com/office/powerpoint/2010/main" val="31659691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5PgAKzmWmuk"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fMlxLy-FbMc"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JNlnQwHWSYw"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v8KA0GieSo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rDXBM22wbrg"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z-WEzhyc3DY"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ud1zpHW3i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Shots </a:t>
            </a:r>
            <a:br>
              <a:rPr lang="en-US" sz="6600" dirty="0">
                <a:ln w="0">
                  <a:solidFill>
                    <a:schemeClr val="bg1"/>
                  </a:solidFill>
                </a:ln>
                <a:solidFill>
                  <a:schemeClr val="bg1"/>
                </a:solidFill>
                <a:latin typeface="Broadway" panose="04040905080B02020502" pitchFamily="82" charset="0"/>
              </a:rPr>
            </a:br>
            <a:r>
              <a:rPr lang="en-US" sz="6600" dirty="0">
                <a:ln w="0">
                  <a:solidFill>
                    <a:schemeClr val="bg1"/>
                  </a:solidFill>
                </a:ln>
                <a:solidFill>
                  <a:schemeClr val="bg1"/>
                </a:solidFill>
                <a:latin typeface="Broadway" panose="04040905080B02020502" pitchFamily="82" charset="0"/>
              </a:rPr>
              <a:t>and </a:t>
            </a:r>
            <a:br>
              <a:rPr lang="en-US" sz="6600" dirty="0">
                <a:ln w="0">
                  <a:solidFill>
                    <a:schemeClr val="bg1"/>
                  </a:solidFill>
                </a:ln>
                <a:solidFill>
                  <a:schemeClr val="bg1"/>
                </a:solidFill>
                <a:latin typeface="Broadway" panose="04040905080B02020502" pitchFamily="82" charset="0"/>
              </a:rPr>
            </a:br>
            <a:r>
              <a:rPr lang="en-US" sz="6600" dirty="0">
                <a:ln w="0">
                  <a:solidFill>
                    <a:schemeClr val="bg1"/>
                  </a:solidFill>
                </a:ln>
                <a:solidFill>
                  <a:schemeClr val="bg1"/>
                </a:solidFill>
                <a:latin typeface="Broadway" panose="04040905080B02020502" pitchFamily="82" charset="0"/>
              </a:rPr>
              <a:t>Framing</a:t>
            </a:r>
          </a:p>
        </p:txBody>
      </p:sp>
    </p:spTree>
    <p:extLst>
      <p:ext uri="{BB962C8B-B14F-4D97-AF65-F5344CB8AC3E}">
        <p14:creationId xmlns:p14="http://schemas.microsoft.com/office/powerpoint/2010/main" val="1761970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BD64-FDED-424E-8A4E-3F0D12102B23}"/>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4F99A81A-93A6-4F3B-9E08-6E820B4AA93A}"/>
              </a:ext>
            </a:extLst>
          </p:cNvPr>
          <p:cNvPicPr>
            <a:picLocks noGrp="1" noRot="1" noChangeAspect="1"/>
          </p:cNvPicPr>
          <p:nvPr>
            <p:ph idx="1"/>
            <a:videoFile r:link="rId1"/>
          </p:nvPr>
        </p:nvPicPr>
        <p:blipFill>
          <a:blip r:embed="rId3"/>
          <a:stretch>
            <a:fillRect/>
          </a:stretch>
        </p:blipFill>
        <p:spPr>
          <a:xfrm>
            <a:off x="748737" y="294103"/>
            <a:ext cx="10351310" cy="5822612"/>
          </a:xfrm>
          <a:prstGeom prst="rect">
            <a:avLst/>
          </a:prstGeom>
        </p:spPr>
      </p:pic>
    </p:spTree>
    <p:extLst>
      <p:ext uri="{BB962C8B-B14F-4D97-AF65-F5344CB8AC3E}">
        <p14:creationId xmlns:p14="http://schemas.microsoft.com/office/powerpoint/2010/main" val="106395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Camera Angles</a:t>
            </a:r>
          </a:p>
        </p:txBody>
      </p:sp>
    </p:spTree>
    <p:extLst>
      <p:ext uri="{BB962C8B-B14F-4D97-AF65-F5344CB8AC3E}">
        <p14:creationId xmlns:p14="http://schemas.microsoft.com/office/powerpoint/2010/main" val="94813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Eye Level</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shot taken from a normal height; that is, the character’s eye level. Ninety to </a:t>
            </a:r>
            <a:r>
              <a:rPr lang="en-US" sz="3600" dirty="0" err="1">
                <a:solidFill>
                  <a:schemeClr val="bg1"/>
                </a:solidFill>
                <a:latin typeface="Agency FB" panose="020B0503020202020204" pitchFamily="34" charset="0"/>
              </a:rPr>
              <a:t>ninetyfive</a:t>
            </a:r>
            <a:r>
              <a:rPr lang="en-US" sz="3600" dirty="0">
                <a:solidFill>
                  <a:schemeClr val="bg1"/>
                </a:solidFill>
                <a:latin typeface="Agency FB" panose="020B0503020202020204" pitchFamily="34" charset="0"/>
              </a:rPr>
              <a:t> percent of the shots seen are eye level, because it is the most natural angle.</a:t>
            </a:r>
          </a:p>
        </p:txBody>
      </p:sp>
    </p:spTree>
    <p:extLst>
      <p:ext uri="{BB962C8B-B14F-4D97-AF65-F5344CB8AC3E}">
        <p14:creationId xmlns:p14="http://schemas.microsoft.com/office/powerpoint/2010/main" val="1682011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High Angle</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camera is above the subject. This usually has the effect of making the subject look smaller than normal, giving him or her the appearance of being weak, powerless, and trapped</a:t>
            </a:r>
          </a:p>
        </p:txBody>
      </p:sp>
    </p:spTree>
    <p:extLst>
      <p:ext uri="{BB962C8B-B14F-4D97-AF65-F5344CB8AC3E}">
        <p14:creationId xmlns:p14="http://schemas.microsoft.com/office/powerpoint/2010/main" val="396254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Low Angle</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camera films subject from below. This usually has the effect of making the  subject look larger than normal, and therefore strong, powerful, and threatening</a:t>
            </a:r>
          </a:p>
        </p:txBody>
      </p:sp>
    </p:spTree>
    <p:extLst>
      <p:ext uri="{BB962C8B-B14F-4D97-AF65-F5344CB8AC3E}">
        <p14:creationId xmlns:p14="http://schemas.microsoft.com/office/powerpoint/2010/main" val="369308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45F73-0770-47F8-8A55-8EAE9935E266}"/>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734E0349-1393-499B-ABB3-12C9F80660C9}"/>
              </a:ext>
            </a:extLst>
          </p:cNvPr>
          <p:cNvPicPr>
            <a:picLocks noGrp="1" noRot="1" noChangeAspect="1"/>
          </p:cNvPicPr>
          <p:nvPr>
            <p:ph idx="1"/>
            <a:videoFile r:link="rId1"/>
          </p:nvPr>
        </p:nvPicPr>
        <p:blipFill>
          <a:blip r:embed="rId3"/>
          <a:stretch>
            <a:fillRect/>
          </a:stretch>
        </p:blipFill>
        <p:spPr>
          <a:xfrm>
            <a:off x="628073" y="201257"/>
            <a:ext cx="10842145" cy="6098706"/>
          </a:xfrm>
          <a:prstGeom prst="rect">
            <a:avLst/>
          </a:prstGeom>
        </p:spPr>
      </p:pic>
    </p:spTree>
    <p:extLst>
      <p:ext uri="{BB962C8B-B14F-4D97-AF65-F5344CB8AC3E}">
        <p14:creationId xmlns:p14="http://schemas.microsoft.com/office/powerpoint/2010/main" val="373808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Camera Movements</a:t>
            </a:r>
          </a:p>
        </p:txBody>
      </p:sp>
    </p:spTree>
    <p:extLst>
      <p:ext uri="{BB962C8B-B14F-4D97-AF65-F5344CB8AC3E}">
        <p14:creationId xmlns:p14="http://schemas.microsoft.com/office/powerpoint/2010/main" val="3468436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Pan</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stationary camera moves from side to side on a horizontal axis</a:t>
            </a:r>
          </a:p>
        </p:txBody>
      </p:sp>
    </p:spTree>
    <p:extLst>
      <p:ext uri="{BB962C8B-B14F-4D97-AF65-F5344CB8AC3E}">
        <p14:creationId xmlns:p14="http://schemas.microsoft.com/office/powerpoint/2010/main" val="398522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Tilt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stationary camera moves up or down along a vertical axis</a:t>
            </a:r>
          </a:p>
        </p:txBody>
      </p:sp>
    </p:spTree>
    <p:extLst>
      <p:ext uri="{BB962C8B-B14F-4D97-AF65-F5344CB8AC3E}">
        <p14:creationId xmlns:p14="http://schemas.microsoft.com/office/powerpoint/2010/main" val="308194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Zoom</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stationary camera where the lens moves to make an object seem to move closer to or further away from the camera. With this technique, moving into a character is often a personal or revealing movement, while moving away distances or separates the audience from the character</a:t>
            </a:r>
          </a:p>
        </p:txBody>
      </p:sp>
    </p:spTree>
    <p:extLst>
      <p:ext uri="{BB962C8B-B14F-4D97-AF65-F5344CB8AC3E}">
        <p14:creationId xmlns:p14="http://schemas.microsoft.com/office/powerpoint/2010/main" val="346793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Shot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single piece of film uninterrupted by cuts.</a:t>
            </a:r>
          </a:p>
        </p:txBody>
      </p:sp>
    </p:spTree>
    <p:extLst>
      <p:ext uri="{BB962C8B-B14F-4D97-AF65-F5344CB8AC3E}">
        <p14:creationId xmlns:p14="http://schemas.microsoft.com/office/powerpoint/2010/main" val="380766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A4D1A-5517-46CB-BB80-BD8EBF9E05F9}"/>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04D2F7A6-4CD8-403B-A16D-A67F04CD7D79}"/>
              </a:ext>
            </a:extLst>
          </p:cNvPr>
          <p:cNvPicPr>
            <a:picLocks noGrp="1" noRot="1" noChangeAspect="1"/>
          </p:cNvPicPr>
          <p:nvPr>
            <p:ph idx="1"/>
            <a:videoFile r:link="rId1"/>
          </p:nvPr>
        </p:nvPicPr>
        <p:blipFill>
          <a:blip r:embed="rId3"/>
          <a:stretch>
            <a:fillRect/>
          </a:stretch>
        </p:blipFill>
        <p:spPr>
          <a:xfrm>
            <a:off x="653002" y="230819"/>
            <a:ext cx="10826812" cy="6090082"/>
          </a:xfrm>
          <a:prstGeom prst="rect">
            <a:avLst/>
          </a:prstGeom>
        </p:spPr>
      </p:pic>
    </p:spTree>
    <p:extLst>
      <p:ext uri="{BB962C8B-B14F-4D97-AF65-F5344CB8AC3E}">
        <p14:creationId xmlns:p14="http://schemas.microsoft.com/office/powerpoint/2010/main" val="294085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Lighting Techniques</a:t>
            </a:r>
          </a:p>
        </p:txBody>
      </p:sp>
    </p:spTree>
    <p:extLst>
      <p:ext uri="{BB962C8B-B14F-4D97-AF65-F5344CB8AC3E}">
        <p14:creationId xmlns:p14="http://schemas.microsoft.com/office/powerpoint/2010/main" val="2980860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High Key</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scene is flooded with light, creating a bright and open-looking scene.</a:t>
            </a:r>
          </a:p>
        </p:txBody>
      </p:sp>
    </p:spTree>
    <p:extLst>
      <p:ext uri="{BB962C8B-B14F-4D97-AF65-F5344CB8AC3E}">
        <p14:creationId xmlns:p14="http://schemas.microsoft.com/office/powerpoint/2010/main" val="4044778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Low Key</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scene is flooded with shadows and darkness, creating suspense or </a:t>
            </a:r>
            <a:r>
              <a:rPr lang="en-US" sz="3600" dirty="0" err="1">
                <a:solidFill>
                  <a:schemeClr val="bg1"/>
                </a:solidFill>
                <a:latin typeface="Agency FB" panose="020B0503020202020204" pitchFamily="34" charset="0"/>
              </a:rPr>
              <a:t>suspiscion</a:t>
            </a:r>
            <a:endParaRPr lang="en-US" sz="36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72066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Bottom or Side Lighting</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direct lighting from below or the side, which often makes the subject appear dangerous or evil.</a:t>
            </a:r>
          </a:p>
        </p:txBody>
      </p:sp>
    </p:spTree>
    <p:extLst>
      <p:ext uri="{BB962C8B-B14F-4D97-AF65-F5344CB8AC3E}">
        <p14:creationId xmlns:p14="http://schemas.microsoft.com/office/powerpoint/2010/main" val="808991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Front or Back Lighting</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soft lighting on the actor’s face or from behind gives the appearance of innocence or goodness, or a halo effect.</a:t>
            </a:r>
          </a:p>
        </p:txBody>
      </p:sp>
    </p:spTree>
    <p:extLst>
      <p:ext uri="{BB962C8B-B14F-4D97-AF65-F5344CB8AC3E}">
        <p14:creationId xmlns:p14="http://schemas.microsoft.com/office/powerpoint/2010/main" val="617604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BE1B-8C4D-450C-99D6-DBDE27247C35}"/>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7CBE336F-ACBF-4D54-BB4C-981B63FA7126}"/>
              </a:ext>
            </a:extLst>
          </p:cNvPr>
          <p:cNvPicPr>
            <a:picLocks noGrp="1" noRot="1" noChangeAspect="1"/>
          </p:cNvPicPr>
          <p:nvPr>
            <p:ph idx="1"/>
            <a:videoFile r:link="rId1"/>
          </p:nvPr>
        </p:nvPicPr>
        <p:blipFill>
          <a:blip r:embed="rId3"/>
          <a:stretch>
            <a:fillRect/>
          </a:stretch>
        </p:blipFill>
        <p:spPr>
          <a:xfrm>
            <a:off x="460022" y="365125"/>
            <a:ext cx="10893778" cy="6127750"/>
          </a:xfrm>
          <a:prstGeom prst="rect">
            <a:avLst/>
          </a:prstGeom>
        </p:spPr>
      </p:pic>
    </p:spTree>
    <p:extLst>
      <p:ext uri="{BB962C8B-B14F-4D97-AF65-F5344CB8AC3E}">
        <p14:creationId xmlns:p14="http://schemas.microsoft.com/office/powerpoint/2010/main" val="1150567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Editing Techniques</a:t>
            </a:r>
          </a:p>
        </p:txBody>
      </p:sp>
    </p:spTree>
    <p:extLst>
      <p:ext uri="{BB962C8B-B14F-4D97-AF65-F5344CB8AC3E}">
        <p14:creationId xmlns:p14="http://schemas.microsoft.com/office/powerpoint/2010/main" val="2855209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Cut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most common editing technique. Two pieces of film are spliced together to “cut” to another image.</a:t>
            </a:r>
          </a:p>
        </p:txBody>
      </p:sp>
    </p:spTree>
    <p:extLst>
      <p:ext uri="{BB962C8B-B14F-4D97-AF65-F5344CB8AC3E}">
        <p14:creationId xmlns:p14="http://schemas.microsoft.com/office/powerpoint/2010/main" val="3310338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Fade</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can be to or from black or white. A fade can begin in darkness and gradually assume full brightness (fade-in) or the image may gradually get darker (fade-out). A fade often implies that time has passed or may signify the end of a scene</a:t>
            </a:r>
          </a:p>
        </p:txBody>
      </p:sp>
    </p:spTree>
    <p:extLst>
      <p:ext uri="{BB962C8B-B14F-4D97-AF65-F5344CB8AC3E}">
        <p14:creationId xmlns:p14="http://schemas.microsoft.com/office/powerpoint/2010/main" val="248649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Establishing Shot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often a long shot or a series of shots that sets the scene. It is used to establish setting and to show transitions between locations.</a:t>
            </a:r>
          </a:p>
        </p:txBody>
      </p:sp>
    </p:spTree>
    <p:extLst>
      <p:ext uri="{BB962C8B-B14F-4D97-AF65-F5344CB8AC3E}">
        <p14:creationId xmlns:p14="http://schemas.microsoft.com/office/powerpoint/2010/main" val="2784739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Dissolve</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kind of fade in which one image is slowly replaced by another. It can create a connection between images.</a:t>
            </a:r>
          </a:p>
        </p:txBody>
      </p:sp>
    </p:spTree>
    <p:extLst>
      <p:ext uri="{BB962C8B-B14F-4D97-AF65-F5344CB8AC3E}">
        <p14:creationId xmlns:p14="http://schemas.microsoft.com/office/powerpoint/2010/main" val="1352667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17303-AEA6-4C3C-94C0-2236F49116C4}"/>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23ED87B0-7AB4-4A52-B726-C62B5B745DF6}"/>
              </a:ext>
            </a:extLst>
          </p:cNvPr>
          <p:cNvPicPr>
            <a:picLocks noGrp="1" noRot="1" noChangeAspect="1"/>
          </p:cNvPicPr>
          <p:nvPr>
            <p:ph idx="1"/>
            <a:videoFile r:link="rId1"/>
          </p:nvPr>
        </p:nvPicPr>
        <p:blipFill>
          <a:blip r:embed="rId3"/>
          <a:stretch>
            <a:fillRect/>
          </a:stretch>
        </p:blipFill>
        <p:spPr>
          <a:xfrm>
            <a:off x="630315" y="196973"/>
            <a:ext cx="9324514" cy="5245039"/>
          </a:xfrm>
          <a:prstGeom prst="rect">
            <a:avLst/>
          </a:prstGeom>
        </p:spPr>
      </p:pic>
      <p:sp>
        <p:nvSpPr>
          <p:cNvPr id="5" name="TextBox 4">
            <a:extLst>
              <a:ext uri="{FF2B5EF4-FFF2-40B4-BE49-F238E27FC236}">
                <a16:creationId xmlns:a16="http://schemas.microsoft.com/office/drawing/2014/main" id="{0E384849-7ACB-4D79-81CE-C0F2FEC8B348}"/>
              </a:ext>
            </a:extLst>
          </p:cNvPr>
          <p:cNvSpPr txBox="1"/>
          <p:nvPr/>
        </p:nvSpPr>
        <p:spPr>
          <a:xfrm>
            <a:off x="8602463" y="5618042"/>
            <a:ext cx="4358936" cy="769441"/>
          </a:xfrm>
          <a:prstGeom prst="rect">
            <a:avLst/>
          </a:prstGeom>
          <a:noFill/>
        </p:spPr>
        <p:txBody>
          <a:bodyPr wrap="square" rtlCol="0">
            <a:spAutoFit/>
          </a:bodyPr>
          <a:lstStyle/>
          <a:p>
            <a:r>
              <a:rPr lang="en-US" sz="4400" dirty="0"/>
              <a:t>Stop at 1:40ish</a:t>
            </a:r>
          </a:p>
        </p:txBody>
      </p:sp>
    </p:spTree>
    <p:extLst>
      <p:ext uri="{BB962C8B-B14F-4D97-AF65-F5344CB8AC3E}">
        <p14:creationId xmlns:p14="http://schemas.microsoft.com/office/powerpoint/2010/main" val="3155866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6724767"/>
          </a:xfrm>
          <a:solidFill>
            <a:schemeClr val="tx1"/>
          </a:solidFill>
        </p:spPr>
        <p:txBody>
          <a:bodyPr>
            <a:normAutofit/>
          </a:bodyPr>
          <a:lstStyle/>
          <a:p>
            <a:pPr algn="ctr"/>
            <a:r>
              <a:rPr lang="en-US" sz="6600" dirty="0">
                <a:ln w="0">
                  <a:solidFill>
                    <a:schemeClr val="bg1"/>
                  </a:solidFill>
                </a:ln>
                <a:solidFill>
                  <a:schemeClr val="bg1"/>
                </a:solidFill>
                <a:latin typeface="Broadway" panose="04040905080B02020502" pitchFamily="82" charset="0"/>
              </a:rPr>
              <a:t>Sound</a:t>
            </a:r>
          </a:p>
        </p:txBody>
      </p:sp>
    </p:spTree>
    <p:extLst>
      <p:ext uri="{BB962C8B-B14F-4D97-AF65-F5344CB8AC3E}">
        <p14:creationId xmlns:p14="http://schemas.microsoft.com/office/powerpoint/2010/main" val="4288953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err="1">
                <a:ln w="0">
                  <a:solidFill>
                    <a:schemeClr val="bg1"/>
                  </a:solidFill>
                </a:ln>
                <a:solidFill>
                  <a:schemeClr val="bg1"/>
                </a:solidFill>
                <a:latin typeface="Broadway" panose="04040905080B02020502" pitchFamily="82" charset="0"/>
              </a:rPr>
              <a:t>Diagetic</a:t>
            </a:r>
            <a:endParaRPr lang="en-US" dirty="0">
              <a:ln w="0">
                <a:solidFill>
                  <a:schemeClr val="bg1"/>
                </a:solidFill>
              </a:ln>
              <a:solidFill>
                <a:schemeClr val="bg1"/>
              </a:solidFill>
              <a:latin typeface="Broadway" panose="04040905080B02020502" pitchFamily="82" charset="0"/>
            </a:endParaRP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sound that could logically be heard by the characters in the film.</a:t>
            </a:r>
          </a:p>
        </p:txBody>
      </p:sp>
    </p:spTree>
    <p:extLst>
      <p:ext uri="{BB962C8B-B14F-4D97-AF65-F5344CB8AC3E}">
        <p14:creationId xmlns:p14="http://schemas.microsoft.com/office/powerpoint/2010/main" val="3812286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207996"/>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Non </a:t>
            </a:r>
            <a:r>
              <a:rPr lang="en-US" dirty="0" err="1">
                <a:ln w="0">
                  <a:solidFill>
                    <a:schemeClr val="bg1"/>
                  </a:solidFill>
                </a:ln>
                <a:solidFill>
                  <a:schemeClr val="bg1"/>
                </a:solidFill>
                <a:latin typeface="Broadway" panose="04040905080B02020502" pitchFamily="82" charset="0"/>
              </a:rPr>
              <a:t>Diagetic</a:t>
            </a:r>
            <a:endParaRPr lang="en-US" dirty="0">
              <a:ln w="0">
                <a:solidFill>
                  <a:schemeClr val="bg1"/>
                </a:solidFill>
              </a:ln>
              <a:solidFill>
                <a:schemeClr val="bg1"/>
              </a:solidFill>
              <a:latin typeface="Broadway" panose="04040905080B02020502" pitchFamily="82" charset="0"/>
            </a:endParaRP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sound that cannot be heard by the characters but is designed for audience reaction only. An example might be ominous music for foreshadowing</a:t>
            </a:r>
          </a:p>
        </p:txBody>
      </p:sp>
    </p:spTree>
    <p:extLst>
      <p:ext uri="{BB962C8B-B14F-4D97-AF65-F5344CB8AC3E}">
        <p14:creationId xmlns:p14="http://schemas.microsoft.com/office/powerpoint/2010/main" val="4264701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0BABD-7017-4CC2-9945-AF6B9868BBFB}"/>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B1637509-4D01-4C21-9CEF-D8C835DD3D35}"/>
              </a:ext>
            </a:extLst>
          </p:cNvPr>
          <p:cNvPicPr>
            <a:picLocks noGrp="1" noRot="1" noChangeAspect="1"/>
          </p:cNvPicPr>
          <p:nvPr>
            <p:ph idx="1"/>
            <a:videoFile r:link="rId1"/>
          </p:nvPr>
        </p:nvPicPr>
        <p:blipFill>
          <a:blip r:embed="rId3"/>
          <a:stretch>
            <a:fillRect/>
          </a:stretch>
        </p:blipFill>
        <p:spPr>
          <a:xfrm>
            <a:off x="371763" y="315479"/>
            <a:ext cx="10982037" cy="6177396"/>
          </a:xfrm>
          <a:prstGeom prst="rect">
            <a:avLst/>
          </a:prstGeom>
        </p:spPr>
      </p:pic>
    </p:spTree>
    <p:extLst>
      <p:ext uri="{BB962C8B-B14F-4D97-AF65-F5344CB8AC3E}">
        <p14:creationId xmlns:p14="http://schemas.microsoft.com/office/powerpoint/2010/main" val="12073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Long Shot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shot from some distance. If filming a person, the full body is shown. It may show the isolation or vulnerability of the character (also called a Full Shot).</a:t>
            </a:r>
          </a:p>
        </p:txBody>
      </p:sp>
    </p:spTree>
    <p:extLst>
      <p:ext uri="{BB962C8B-B14F-4D97-AF65-F5344CB8AC3E}">
        <p14:creationId xmlns:p14="http://schemas.microsoft.com/office/powerpoint/2010/main" val="307961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Medium Shot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most common shot. The camera seems to be a medium distance from the object being filmed. A medium shot shows the person from the waist up. The effect is to ground the story.</a:t>
            </a:r>
          </a:p>
        </p:txBody>
      </p:sp>
    </p:spTree>
    <p:extLst>
      <p:ext uri="{BB962C8B-B14F-4D97-AF65-F5344CB8AC3E}">
        <p14:creationId xmlns:p14="http://schemas.microsoft.com/office/powerpoint/2010/main" val="271542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Close Up</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image being shot takes up at least 80 percent of the frame.</a:t>
            </a:r>
          </a:p>
        </p:txBody>
      </p:sp>
    </p:spTree>
    <p:extLst>
      <p:ext uri="{BB962C8B-B14F-4D97-AF65-F5344CB8AC3E}">
        <p14:creationId xmlns:p14="http://schemas.microsoft.com/office/powerpoint/2010/main" val="392236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Extreme Close Up</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the image being shot is a part of a whole, such as an eye or a hand.</a:t>
            </a:r>
          </a:p>
        </p:txBody>
      </p:sp>
    </p:spTree>
    <p:extLst>
      <p:ext uri="{BB962C8B-B14F-4D97-AF65-F5344CB8AC3E}">
        <p14:creationId xmlns:p14="http://schemas.microsoft.com/office/powerpoint/2010/main" val="70270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ansparent background film strip png">
            <a:extLst>
              <a:ext uri="{FF2B5EF4-FFF2-40B4-BE49-F238E27FC236}">
                <a16:creationId xmlns:a16="http://schemas.microsoft.com/office/drawing/2014/main" id="{04257A86-2C2D-4978-AB72-5D4D74D714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22029" y="1879625"/>
            <a:ext cx="6829836" cy="312691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A8A52B6-CC34-448F-887D-F6216A2089E1}"/>
              </a:ext>
            </a:extLst>
          </p:cNvPr>
          <p:cNvSpPr>
            <a:spLocks noGrp="1"/>
          </p:cNvSpPr>
          <p:nvPr>
            <p:ph type="title"/>
          </p:nvPr>
        </p:nvSpPr>
        <p:spPr>
          <a:xfrm>
            <a:off x="1837759" y="105070"/>
            <a:ext cx="8779277" cy="1325563"/>
          </a:xfrm>
          <a:solidFill>
            <a:schemeClr val="tx1"/>
          </a:solidFill>
        </p:spPr>
        <p:txBody>
          <a:bodyPr/>
          <a:lstStyle/>
          <a:p>
            <a:pPr algn="ctr"/>
            <a:r>
              <a:rPr lang="en-US" dirty="0">
                <a:ln w="0">
                  <a:solidFill>
                    <a:schemeClr val="bg1"/>
                  </a:solidFill>
                </a:ln>
                <a:solidFill>
                  <a:schemeClr val="bg1"/>
                </a:solidFill>
                <a:latin typeface="Broadway" panose="04040905080B02020502" pitchFamily="82" charset="0"/>
              </a:rPr>
              <a:t>Shot-Reverse-Shot</a:t>
            </a:r>
          </a:p>
        </p:txBody>
      </p:sp>
      <p:sp>
        <p:nvSpPr>
          <p:cNvPr id="5" name="Content Placeholder 4">
            <a:extLst>
              <a:ext uri="{FF2B5EF4-FFF2-40B4-BE49-F238E27FC236}">
                <a16:creationId xmlns:a16="http://schemas.microsoft.com/office/drawing/2014/main" id="{95E6946B-3691-47AA-B091-C97E4EBA3490}"/>
              </a:ext>
            </a:extLst>
          </p:cNvPr>
          <p:cNvSpPr>
            <a:spLocks noGrp="1"/>
          </p:cNvSpPr>
          <p:nvPr>
            <p:ph idx="1"/>
          </p:nvPr>
        </p:nvSpPr>
        <p:spPr>
          <a:xfrm>
            <a:off x="1837760" y="1713391"/>
            <a:ext cx="8779277" cy="4376757"/>
          </a:xfrm>
          <a:solidFill>
            <a:schemeClr val="tx1"/>
          </a:solidFill>
        </p:spPr>
        <p:txBody>
          <a:bodyPr>
            <a:normAutofit/>
          </a:bodyPr>
          <a:lstStyle/>
          <a:p>
            <a:pPr marL="0" indent="0">
              <a:buNone/>
            </a:pPr>
            <a:r>
              <a:rPr lang="en-US" sz="3600" dirty="0">
                <a:solidFill>
                  <a:schemeClr val="bg1"/>
                </a:solidFill>
                <a:latin typeface="Agency FB" panose="020B0503020202020204" pitchFamily="34" charset="0"/>
              </a:rPr>
              <a:t>a scene between two people shot exclusively from an angle that includes both characters more or less equally. It is used in love scenes where interaction between the two characters is important</a:t>
            </a:r>
          </a:p>
        </p:txBody>
      </p:sp>
    </p:spTree>
    <p:extLst>
      <p:ext uri="{BB962C8B-B14F-4D97-AF65-F5344CB8AC3E}">
        <p14:creationId xmlns:p14="http://schemas.microsoft.com/office/powerpoint/2010/main" val="175097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CF9A8-9128-4A04-9794-39E0A47AC67E}"/>
              </a:ext>
            </a:extLst>
          </p:cNvPr>
          <p:cNvSpPr>
            <a:spLocks noGrp="1"/>
          </p:cNvSpPr>
          <p:nvPr>
            <p:ph type="title"/>
          </p:nvPr>
        </p:nvSpPr>
        <p:spPr/>
        <p:txBody>
          <a:bodyPr/>
          <a:lstStyle/>
          <a:p>
            <a:endParaRPr lang="en-US"/>
          </a:p>
        </p:txBody>
      </p:sp>
      <p:pic>
        <p:nvPicPr>
          <p:cNvPr id="4" name="Online Media 3">
            <a:hlinkClick r:id="" action="ppaction://media"/>
            <a:extLst>
              <a:ext uri="{FF2B5EF4-FFF2-40B4-BE49-F238E27FC236}">
                <a16:creationId xmlns:a16="http://schemas.microsoft.com/office/drawing/2014/main" id="{BBFDEE0B-0A48-4F1D-937F-6AE516F1A63F}"/>
              </a:ext>
            </a:extLst>
          </p:cNvPr>
          <p:cNvPicPr>
            <a:picLocks noGrp="1" noRot="1" noChangeAspect="1"/>
          </p:cNvPicPr>
          <p:nvPr>
            <p:ph idx="1"/>
            <a:videoFile r:link="rId1"/>
          </p:nvPr>
        </p:nvPicPr>
        <p:blipFill>
          <a:blip r:embed="rId3"/>
          <a:stretch>
            <a:fillRect/>
          </a:stretch>
        </p:blipFill>
        <p:spPr>
          <a:xfrm>
            <a:off x="838200" y="365125"/>
            <a:ext cx="10781437" cy="6064558"/>
          </a:xfrm>
          <a:prstGeom prst="rect">
            <a:avLst/>
          </a:prstGeom>
        </p:spPr>
      </p:pic>
    </p:spTree>
    <p:extLst>
      <p:ext uri="{BB962C8B-B14F-4D97-AF65-F5344CB8AC3E}">
        <p14:creationId xmlns:p14="http://schemas.microsoft.com/office/powerpoint/2010/main" val="3410802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EBAAB79ACCC74BB7EF086B3AE90D65" ma:contentTypeVersion="12" ma:contentTypeDescription="Create a new document." ma:contentTypeScope="" ma:versionID="fd53a4f792ac63a51257468feddd031a">
  <xsd:schema xmlns:xsd="http://www.w3.org/2001/XMLSchema" xmlns:xs="http://www.w3.org/2001/XMLSchema" xmlns:p="http://schemas.microsoft.com/office/2006/metadata/properties" xmlns:ns3="83c86a63-cfa1-41ab-9d88-bd294eaf28f2" xmlns:ns4="0e806270-d121-4cfa-8b9b-1627ac8bf0dd" targetNamespace="http://schemas.microsoft.com/office/2006/metadata/properties" ma:root="true" ma:fieldsID="eb2668d6d1a9c87a2cf667896462da47" ns3:_="" ns4:_="">
    <xsd:import namespace="83c86a63-cfa1-41ab-9d88-bd294eaf28f2"/>
    <xsd:import namespace="0e806270-d121-4cfa-8b9b-1627ac8bf0d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c86a63-cfa1-41ab-9d88-bd294eaf28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806270-d121-4cfa-8b9b-1627ac8bf0d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8FFEED-09C8-40DD-8156-46510D3A8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c86a63-cfa1-41ab-9d88-bd294eaf28f2"/>
    <ds:schemaRef ds:uri="0e806270-d121-4cfa-8b9b-1627ac8bf0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40A144-DE2C-40CC-98BA-B9E7F92530FD}">
  <ds:schemaRefs>
    <ds:schemaRef ds:uri="http://schemas.microsoft.com/office/infopath/2007/PartnerControls"/>
    <ds:schemaRef ds:uri="http://www.w3.org/XML/1998/namespace"/>
    <ds:schemaRef ds:uri="http://purl.org/dc/terms/"/>
    <ds:schemaRef ds:uri="http://schemas.microsoft.com/office/2006/documentManagement/types"/>
    <ds:schemaRef ds:uri="http://purl.org/dc/dcmitype/"/>
    <ds:schemaRef ds:uri="83c86a63-cfa1-41ab-9d88-bd294eaf28f2"/>
    <ds:schemaRef ds:uri="http://schemas.openxmlformats.org/package/2006/metadata/core-properties"/>
    <ds:schemaRef ds:uri="0e806270-d121-4cfa-8b9b-1627ac8bf0dd"/>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16B76365-956F-43D7-BAAA-16ABAB7B53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282</TotalTime>
  <Words>595</Words>
  <Application>Microsoft Office PowerPoint</Application>
  <PresentationFormat>Widescreen</PresentationFormat>
  <Paragraphs>51</Paragraphs>
  <Slides>35</Slides>
  <Notes>0</Notes>
  <HiddenSlides>0</HiddenSlides>
  <MMClips>7</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Agency FB</vt:lpstr>
      <vt:lpstr>Arial</vt:lpstr>
      <vt:lpstr>Broadway</vt:lpstr>
      <vt:lpstr>Calibri</vt:lpstr>
      <vt:lpstr>Calibri Light</vt:lpstr>
      <vt:lpstr>Office Theme</vt:lpstr>
      <vt:lpstr>Shots  and  Framing</vt:lpstr>
      <vt:lpstr>Shot</vt:lpstr>
      <vt:lpstr>Establishing Shot</vt:lpstr>
      <vt:lpstr>Long Shot</vt:lpstr>
      <vt:lpstr>Medium Shot</vt:lpstr>
      <vt:lpstr>Close Up</vt:lpstr>
      <vt:lpstr>Extreme Close Up</vt:lpstr>
      <vt:lpstr>Shot-Reverse-Shot</vt:lpstr>
      <vt:lpstr>PowerPoint Presentation</vt:lpstr>
      <vt:lpstr>PowerPoint Presentation</vt:lpstr>
      <vt:lpstr>Camera Angles</vt:lpstr>
      <vt:lpstr>Eye Level</vt:lpstr>
      <vt:lpstr>High Angle</vt:lpstr>
      <vt:lpstr>Low Angle</vt:lpstr>
      <vt:lpstr>PowerPoint Presentation</vt:lpstr>
      <vt:lpstr>Camera Movements</vt:lpstr>
      <vt:lpstr>Pan</vt:lpstr>
      <vt:lpstr>Tilt</vt:lpstr>
      <vt:lpstr>Zoom</vt:lpstr>
      <vt:lpstr>PowerPoint Presentation</vt:lpstr>
      <vt:lpstr>Lighting Techniques</vt:lpstr>
      <vt:lpstr>High Key</vt:lpstr>
      <vt:lpstr>Low Key</vt:lpstr>
      <vt:lpstr>Bottom or Side Lighting</vt:lpstr>
      <vt:lpstr>Front or Back Lighting</vt:lpstr>
      <vt:lpstr>PowerPoint Presentation</vt:lpstr>
      <vt:lpstr>Editing Techniques</vt:lpstr>
      <vt:lpstr>Cut</vt:lpstr>
      <vt:lpstr>Fade</vt:lpstr>
      <vt:lpstr>Dissolve</vt:lpstr>
      <vt:lpstr>PowerPoint Presentation</vt:lpstr>
      <vt:lpstr>Sound</vt:lpstr>
      <vt:lpstr>Diagetic</vt:lpstr>
      <vt:lpstr>Non Diagetic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Shot</dc:title>
  <dc:creator>Barbara Mcclure</dc:creator>
  <cp:lastModifiedBy>Katherine Curran</cp:lastModifiedBy>
  <cp:revision>7</cp:revision>
  <dcterms:created xsi:type="dcterms:W3CDTF">2019-12-09T13:21:30Z</dcterms:created>
  <dcterms:modified xsi:type="dcterms:W3CDTF">2019-12-09T18:25:03Z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0x010100C8EBAAB79ACCC74BB7EF086B3AE90D65</vt:lpwstr>
  </property>
</Properties>
</file>