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2" r:id="rId4"/>
  </p:sldMasterIdLst>
  <p:notesMasterIdLst>
    <p:notesMasterId r:id="rId20"/>
  </p:notesMasterIdLst>
  <p:handoutMasterIdLst>
    <p:handoutMasterId r:id="rId21"/>
  </p:handoutMasterIdLst>
  <p:sldIdLst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</p:sldIdLst>
  <p:sldSz cx="12188825" cy="6858000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18DD28-EDEB-4190-8DBF-BDA1911651C5}" v="8" dt="2019-09-10T01:57:13.916"/>
  </p1510:revLst>
</p1510:revInfo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8" autoAdjust="0"/>
    <p:restoredTop sz="76440" autoAdjust="0"/>
  </p:normalViewPr>
  <p:slideViewPr>
    <p:cSldViewPr>
      <p:cViewPr varScale="1">
        <p:scale>
          <a:sx n="51" d="100"/>
          <a:sy n="51" d="100"/>
        </p:scale>
        <p:origin x="1256" y="44"/>
      </p:cViewPr>
      <p:guideLst>
        <p:guide pos="3839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9/10/2019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9/10/2019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3538" y="690563"/>
            <a:ext cx="6130925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11985678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38231 w 4917"/>
                <a:gd name="T3" fmla="*/ 0 h 1000"/>
                <a:gd name="T4" fmla="*/ 42569 w 4917"/>
                <a:gd name="T5" fmla="*/ 881 h 1000"/>
                <a:gd name="T6" fmla="*/ 38240 w 4917"/>
                <a:gd name="T7" fmla="*/ 1761 h 1000"/>
                <a:gd name="T8" fmla="*/ 0 w 4917"/>
                <a:gd name="T9" fmla="*/ 1761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253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4721" y="1427164"/>
            <a:ext cx="10766795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22030" y="3441700"/>
            <a:ext cx="8836898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609441" y="6248400"/>
            <a:ext cx="2844059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4515" y="6253163"/>
            <a:ext cx="385979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5325" y="6248400"/>
            <a:ext cx="2844059" cy="471488"/>
          </a:xfrm>
        </p:spPr>
        <p:txBody>
          <a:bodyPr/>
          <a:lstStyle>
            <a:lvl1pPr>
              <a:defRPr/>
            </a:lvl1pPr>
          </a:lstStyle>
          <a:p>
            <a:fld id="{B97D3AA1-95F6-480C-B37B-9E555DC875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29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BD84C-70B6-405A-A065-BDB6C803BE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00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7778" y="228600"/>
            <a:ext cx="2778459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283" y="228600"/>
            <a:ext cx="8134348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B650D-DE2E-4B62-9E6F-DE7AD38E1B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94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8F8DA-C3B0-4EF8-9DAF-1D9B400C4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68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80E0F8-E0DB-4ECC-B7F8-AABF63732B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12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8" y="1600200"/>
            <a:ext cx="5180251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0"/>
            <a:ext cx="5180251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6E148A-AFD6-4600-BC03-0EEA72E326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46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DDDE4-D007-4D65-8F3E-C1774BC15D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58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59744-07BF-4F02-8D4C-169E1767FF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34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17C83E-23EB-4744-913D-994E10574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18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1841E-B20F-4C03-B6FD-A332AC3E58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48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82DE9-84DF-40DB-9A80-D67301B61D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92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11579384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15827 w 7000"/>
                <a:gd name="T3" fmla="*/ 0 h 1000"/>
                <a:gd name="T4" fmla="*/ 17047 w 7000"/>
                <a:gd name="T5" fmla="*/ 174 h 1000"/>
                <a:gd name="T6" fmla="*/ 15829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60284" y="228600"/>
            <a:ext cx="10684266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589" y="1600200"/>
            <a:ext cx="10563648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441" y="6248400"/>
            <a:ext cx="284405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4515" y="6248400"/>
            <a:ext cx="38597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5" y="6248400"/>
            <a:ext cx="284405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26E99637-45C5-47FE-9BF7-5263698869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0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chievement.org/autodoc/photocredit/achievers/hos0-01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urqa_Afghanistan_01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chievement.org/autodoc/photocredit/achievers/hos0-00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Thousand Splendid Suns</a:t>
            </a:r>
            <a:br>
              <a:rPr lang="en-US" altLang="en-US"/>
            </a:br>
            <a:r>
              <a:rPr lang="en-US" altLang="en-US"/>
              <a:t>Contemporary Literature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Khaled Hosseini</a:t>
            </a:r>
          </a:p>
        </p:txBody>
      </p:sp>
      <p:pic>
        <p:nvPicPr>
          <p:cNvPr id="25604" name="Picture 5" descr="Khaled Hosseini Biography Phot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612" y="2971800"/>
            <a:ext cx="241458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753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Under Taliban:</a:t>
            </a:r>
          </a:p>
        </p:txBody>
      </p:sp>
      <p:pic>
        <p:nvPicPr>
          <p:cNvPr id="34819" name="Picture 4" descr="afghanistan-kabul-2-29-2008-8-39-15-am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8212" y="3352800"/>
            <a:ext cx="3886200" cy="2563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2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Aim was to “secure environments where the chasteness and dignity of women may once again be sacrosanct,"</a:t>
            </a:r>
          </a:p>
          <a:p>
            <a:pPr eaLnBrk="1" hangingPunct="1"/>
            <a:r>
              <a:rPr lang="en-US" altLang="en-US" sz="2400"/>
              <a:t>Forced to wear Burqa – “face of a woman is a source of corruption”</a:t>
            </a:r>
          </a:p>
          <a:p>
            <a:pPr eaLnBrk="1" hangingPunct="1"/>
            <a:r>
              <a:rPr lang="en-US" altLang="en-US" sz="2400"/>
              <a:t>Could not be in public without male escort</a:t>
            </a:r>
          </a:p>
          <a:p>
            <a:pPr eaLnBrk="1" hangingPunct="1"/>
            <a:endParaRPr lang="en-US" altLang="en-US" sz="2400"/>
          </a:p>
        </p:txBody>
      </p:sp>
      <p:pic>
        <p:nvPicPr>
          <p:cNvPr id="34821" name="Picture 5" descr="150px-Burqa_Afghanistan_0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88" y="1600200"/>
            <a:ext cx="1930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6810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Taliban Continued: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Not allowed to work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Could not be educated past age 8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Could only read Koran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Not allowed to be treated by doctors unless escorted – led to diseases that never got treated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Women were publicly punished if they broke these laws – beaten, shot, hanged, stoned…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Countless more inhumanities suffered upon the Afghan women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629623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Afghanistan Today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Now titled the Islamic Republic of Afghanistan – has a president and a parliament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International powers are trying to help reform the political infrastructure, although Taliban and other insurgent groups still have considerable power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Small gains in women’s rights have been made (right to vote), but certainly nowhere close to the freedoms that women in our world have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Remains a very unstable environment where many people live in constant fear</a:t>
            </a:r>
          </a:p>
        </p:txBody>
      </p:sp>
    </p:spTree>
    <p:extLst>
      <p:ext uri="{BB962C8B-B14F-4D97-AF65-F5344CB8AC3E}">
        <p14:creationId xmlns:p14="http://schemas.microsoft.com/office/powerpoint/2010/main" val="1389894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Perspective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Told from two different women’s perspective at different points in their lives.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Mariam- illegitimate child of a rich man and a housekeeper- 15 years old when story starts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err="1"/>
              <a:t>Laila</a:t>
            </a:r>
            <a:r>
              <a:rPr lang="en-US" sz="2000" dirty="0"/>
              <a:t>- child of loving and progressive parents- believes in woman’s education and rights- 9 years old when story starts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Story divided into 4 parts: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1. Mariam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2. </a:t>
            </a:r>
            <a:r>
              <a:rPr lang="en-US" sz="1800" dirty="0" err="1"/>
              <a:t>Laila</a:t>
            </a:r>
            <a:endParaRPr lang="en-US" sz="18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3. Switches between Mariam/</a:t>
            </a:r>
            <a:r>
              <a:rPr lang="en-US" sz="1800" dirty="0" err="1"/>
              <a:t>Laila</a:t>
            </a:r>
            <a:endParaRPr lang="en-US" sz="18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4. </a:t>
            </a:r>
            <a:r>
              <a:rPr lang="en-US" sz="1800" dirty="0" err="1"/>
              <a:t>Laila</a:t>
            </a:r>
            <a:endParaRPr lang="en-US" sz="1800" dirty="0"/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en-US" sz="1800" dirty="0"/>
              <a:t>Provides a compelling view of Afghan society from two very different women as their journeys through life collide unexpectedly</a:t>
            </a:r>
          </a:p>
        </p:txBody>
      </p:sp>
    </p:spTree>
    <p:extLst>
      <p:ext uri="{BB962C8B-B14F-4D97-AF65-F5344CB8AC3E}">
        <p14:creationId xmlns:p14="http://schemas.microsoft.com/office/powerpoint/2010/main" val="3770528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Thematic Concepts and Themes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4212" y="1287162"/>
            <a:ext cx="3886200" cy="4800600"/>
          </a:xfrm>
        </p:spPr>
        <p:txBody>
          <a:bodyPr/>
          <a:lstStyle/>
          <a:p>
            <a:pPr eaLnBrk="1" hangingPunct="1"/>
            <a:r>
              <a:rPr lang="en-US" altLang="en-US" sz="2500" dirty="0"/>
              <a:t>Man’s inhumanity to man</a:t>
            </a:r>
          </a:p>
          <a:p>
            <a:pPr eaLnBrk="1" hangingPunct="1"/>
            <a:r>
              <a:rPr lang="en-US" altLang="en-US" sz="2500" dirty="0"/>
              <a:t>Systematic victimization of women by patriarchal institutions</a:t>
            </a:r>
          </a:p>
          <a:p>
            <a:pPr eaLnBrk="1" hangingPunct="1"/>
            <a:r>
              <a:rPr lang="en-US" altLang="en-US" sz="2500" dirty="0"/>
              <a:t>Resistance to victimization</a:t>
            </a:r>
          </a:p>
          <a:p>
            <a:pPr eaLnBrk="1" hangingPunct="1"/>
            <a:r>
              <a:rPr lang="en-US" altLang="en-US" sz="2500" dirty="0"/>
              <a:t>Power of education</a:t>
            </a:r>
          </a:p>
          <a:p>
            <a:pPr eaLnBrk="1" hangingPunct="1"/>
            <a:r>
              <a:rPr lang="en-US" altLang="en-US" sz="2500" dirty="0"/>
              <a:t>Education for women</a:t>
            </a:r>
          </a:p>
          <a:p>
            <a:pPr eaLnBrk="1" hangingPunct="1"/>
            <a:r>
              <a:rPr lang="en-US" altLang="en-US" sz="2500" dirty="0"/>
              <a:t>Corrupting influence of absolute power</a:t>
            </a:r>
          </a:p>
        </p:txBody>
      </p:sp>
      <p:sp>
        <p:nvSpPr>
          <p:cNvPr id="38916" name="Content Placeholder 1"/>
          <p:cNvSpPr>
            <a:spLocks noGrp="1"/>
          </p:cNvSpPr>
          <p:nvPr>
            <p:ph sz="half" idx="2"/>
          </p:nvPr>
        </p:nvSpPr>
        <p:spPr>
          <a:xfrm>
            <a:off x="5764299" y="1477662"/>
            <a:ext cx="5180251" cy="4419600"/>
          </a:xfrm>
        </p:spPr>
        <p:txBody>
          <a:bodyPr/>
          <a:lstStyle/>
          <a:p>
            <a:pPr eaLnBrk="1" hangingPunct="1"/>
            <a:r>
              <a:rPr lang="en-US" altLang="en-US" sz="2500" dirty="0"/>
              <a:t>Inner strength of women</a:t>
            </a:r>
          </a:p>
          <a:p>
            <a:pPr eaLnBrk="1" hangingPunct="1"/>
            <a:r>
              <a:rPr lang="en-US" altLang="en-US" sz="2500" dirty="0"/>
              <a:t>Enduring the unendurable</a:t>
            </a:r>
          </a:p>
          <a:p>
            <a:pPr eaLnBrk="1" hangingPunct="1"/>
            <a:r>
              <a:rPr lang="en-US" altLang="en-US" sz="2500" dirty="0"/>
              <a:t>Finding hope in midst of despair</a:t>
            </a:r>
          </a:p>
          <a:p>
            <a:pPr eaLnBrk="1" hangingPunct="1"/>
            <a:r>
              <a:rPr lang="en-US" altLang="en-US" sz="2500" dirty="0"/>
              <a:t>Discovering strength in an unlikely companion</a:t>
            </a:r>
          </a:p>
          <a:p>
            <a:pPr eaLnBrk="1" hangingPunct="1"/>
            <a:r>
              <a:rPr lang="en-US" altLang="en-US" sz="2500" dirty="0"/>
              <a:t>Human capacity for evil </a:t>
            </a:r>
          </a:p>
          <a:p>
            <a:pPr eaLnBrk="1" hangingPunct="1"/>
            <a:r>
              <a:rPr lang="en-US" altLang="en-US" sz="2500" dirty="0"/>
              <a:t>Loyalty and devotion</a:t>
            </a:r>
          </a:p>
        </p:txBody>
      </p:sp>
    </p:spTree>
    <p:extLst>
      <p:ext uri="{BB962C8B-B14F-4D97-AF65-F5344CB8AC3E}">
        <p14:creationId xmlns:p14="http://schemas.microsoft.com/office/powerpoint/2010/main" val="2695882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Archetypes: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Good vs. Evil</a:t>
            </a:r>
          </a:p>
          <a:p>
            <a:pPr eaLnBrk="1" hangingPunct="1"/>
            <a:r>
              <a:rPr lang="en-US" altLang="en-US"/>
              <a:t>The cast-out child</a:t>
            </a:r>
          </a:p>
          <a:p>
            <a:pPr eaLnBrk="1" hangingPunct="1"/>
            <a:r>
              <a:rPr lang="en-US" altLang="en-US"/>
              <a:t>Female suppression</a:t>
            </a:r>
          </a:p>
          <a:p>
            <a:pPr eaLnBrk="1" hangingPunct="1"/>
            <a:r>
              <a:rPr lang="en-US" altLang="en-US"/>
              <a:t>Star-crossed lovers</a:t>
            </a:r>
          </a:p>
          <a:p>
            <a:pPr eaLnBrk="1" hangingPunct="1"/>
            <a:r>
              <a:rPr lang="en-US" altLang="en-US"/>
              <a:t>Controlling husband</a:t>
            </a:r>
          </a:p>
          <a:p>
            <a:pPr eaLnBrk="1" hangingPunct="1"/>
            <a:r>
              <a:rPr lang="en-US" altLang="en-US"/>
              <a:t>Tragic Hero </a:t>
            </a:r>
          </a:p>
        </p:txBody>
      </p:sp>
    </p:spTree>
    <p:extLst>
      <p:ext uri="{BB962C8B-B14F-4D97-AF65-F5344CB8AC3E}">
        <p14:creationId xmlns:p14="http://schemas.microsoft.com/office/powerpoint/2010/main" val="393442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3" y="1371601"/>
            <a:ext cx="3152775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Setting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Afghanistan </a:t>
            </a:r>
          </a:p>
          <a:p>
            <a:pPr lvl="1" eaLnBrk="1" hangingPunct="1"/>
            <a:r>
              <a:rPr lang="en-US" altLang="en-US"/>
              <a:t>Major Cities: Herat, Kabul</a:t>
            </a:r>
          </a:p>
          <a:p>
            <a:pPr lvl="1" eaLnBrk="1" hangingPunct="1"/>
            <a:r>
              <a:rPr lang="en-US" altLang="en-US"/>
              <a:t>A couple fictional villages,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/>
              <a:t>but most places are real</a:t>
            </a:r>
          </a:p>
          <a:p>
            <a:pPr eaLnBrk="1" hangingPunct="1"/>
            <a:r>
              <a:rPr lang="en-US" altLang="en-US"/>
              <a:t>Story begins in late 60’s,early 70s</a:t>
            </a:r>
          </a:p>
          <a:p>
            <a:pPr eaLnBrk="1" hangingPunct="1"/>
            <a:r>
              <a:rPr lang="en-US" altLang="en-US"/>
              <a:t>Ends in 2003</a:t>
            </a:r>
          </a:p>
          <a:p>
            <a:pPr eaLnBrk="1" hangingPunct="1"/>
            <a:r>
              <a:rPr lang="en-US" altLang="en-US"/>
              <a:t>Encompasses great span of political turmoil in Afghanistan</a:t>
            </a:r>
          </a:p>
        </p:txBody>
      </p:sp>
    </p:spTree>
    <p:extLst>
      <p:ext uri="{BB962C8B-B14F-4D97-AF65-F5344CB8AC3E}">
        <p14:creationId xmlns:p14="http://schemas.microsoft.com/office/powerpoint/2010/main" val="321535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About the Author: </a:t>
            </a:r>
            <a:br>
              <a:rPr lang="en-US" altLang="en-US" sz="3800"/>
            </a:br>
            <a:r>
              <a:rPr lang="en-US" altLang="en-US" sz="3800"/>
              <a:t>Khaled Hosseini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Born in Kabul, Afghanistan 1965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Father worked for Afghan Foreign Ministry – constantly moved around due to violent political instability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Mother was a teacher of Persian Literature – gained passion for this poetry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Family moved to California in 1980 – Hosseini would graduate high school in Cali. and college with an M.D.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1</a:t>
            </a:r>
            <a:r>
              <a:rPr lang="en-US" altLang="en-US" sz="2800" baseline="30000"/>
              <a:t>st</a:t>
            </a:r>
            <a:r>
              <a:rPr lang="en-US" altLang="en-US" sz="2800"/>
              <a:t> Novel: </a:t>
            </a:r>
            <a:r>
              <a:rPr lang="en-US" altLang="en-US" sz="2800" i="1"/>
              <a:t>The Kite Runner</a:t>
            </a:r>
            <a:r>
              <a:rPr lang="en-US" altLang="en-US" sz="2800"/>
              <a:t>, 2003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2</a:t>
            </a:r>
            <a:r>
              <a:rPr lang="en-US" altLang="en-US" sz="2800" baseline="30000"/>
              <a:t>nd</a:t>
            </a:r>
            <a:r>
              <a:rPr lang="en-US" altLang="en-US" sz="2800"/>
              <a:t> Novel: </a:t>
            </a:r>
            <a:r>
              <a:rPr lang="en-US" altLang="en-US" sz="2800" i="1"/>
              <a:t>A Thousand Splendid Suns</a:t>
            </a:r>
            <a:r>
              <a:rPr lang="en-US" altLang="en-US" sz="2800"/>
              <a:t>, 2007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Both are highly acclaimed best-sellers</a:t>
            </a:r>
          </a:p>
        </p:txBody>
      </p:sp>
      <p:pic>
        <p:nvPicPr>
          <p:cNvPr id="27652" name="Picture 7" descr="Khaled Hosseini Biography Phot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6613" y="152400"/>
            <a:ext cx="17192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2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40029613_7eb37c048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412" y="4038600"/>
            <a:ext cx="1371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Title Inspiration: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2" y="1447800"/>
            <a:ext cx="7924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Came from a poem by 17</a:t>
            </a:r>
            <a:r>
              <a:rPr lang="en-US" sz="2800" baseline="30000" dirty="0"/>
              <a:t>th</a:t>
            </a:r>
            <a:r>
              <a:rPr lang="en-US" sz="2800" dirty="0"/>
              <a:t> century Persian poet </a:t>
            </a:r>
            <a:r>
              <a:rPr lang="en-US" sz="2800" b="1" i="1" dirty="0" err="1"/>
              <a:t>Saib</a:t>
            </a:r>
            <a:r>
              <a:rPr lang="en-US" sz="2800" b="1" i="1" dirty="0"/>
              <a:t>-e-</a:t>
            </a:r>
            <a:r>
              <a:rPr lang="en-US" sz="2800" b="1" i="1" dirty="0" err="1"/>
              <a:t>Tabrizi</a:t>
            </a:r>
            <a:r>
              <a:rPr lang="en-US" sz="2800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“Every street of Kabul is enthralling to the eye</a:t>
            </a:r>
            <a:br>
              <a:rPr lang="en-US" sz="2800" dirty="0"/>
            </a:br>
            <a:r>
              <a:rPr lang="en-US" sz="2800" dirty="0"/>
              <a:t>Through the bazaars, caravans of Egypt pass</a:t>
            </a:r>
            <a:br>
              <a:rPr lang="en-US" sz="2800" dirty="0"/>
            </a:br>
            <a:r>
              <a:rPr lang="en-US" sz="2800" dirty="0"/>
              <a:t>One could not count the moons that shimmer on her roofs</a:t>
            </a:r>
            <a:br>
              <a:rPr lang="en-US" sz="2800" dirty="0"/>
            </a:br>
            <a:r>
              <a:rPr lang="en-US" sz="2800" dirty="0"/>
              <a:t>And </a:t>
            </a:r>
            <a:r>
              <a:rPr lang="en-US" sz="2800" b="1" dirty="0"/>
              <a:t>the thousand splendid suns</a:t>
            </a:r>
            <a:r>
              <a:rPr lang="en-US" sz="2800" dirty="0"/>
              <a:t> that hide behind her walls”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dirty="0"/>
              <a:t>*We will read and discuss the poem later in the unit.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503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“Kabul”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/>
              <a:t>Read the poem</a:t>
            </a:r>
          </a:p>
          <a:p>
            <a:r>
              <a:rPr lang="en-US" altLang="en-US" sz="2000"/>
              <a:t>Make a list of the images the poet uses to praise the city of Kabul. </a:t>
            </a:r>
          </a:p>
          <a:p>
            <a:r>
              <a:rPr lang="en-US" altLang="en-US" sz="2000"/>
              <a:t>This poem is an </a:t>
            </a:r>
            <a:r>
              <a:rPr lang="en-US" altLang="en-US" sz="2000" b="1"/>
              <a:t>ode</a:t>
            </a:r>
            <a:r>
              <a:rPr lang="en-US" altLang="en-US" sz="2000"/>
              <a:t>. An </a:t>
            </a:r>
            <a:r>
              <a:rPr lang="en-US" altLang="en-US" sz="2000" b="1"/>
              <a:t>ode</a:t>
            </a:r>
            <a:r>
              <a:rPr lang="en-US" altLang="en-US" sz="2000"/>
              <a:t> uses hyperbole and inflated language to glorify and enhance the subject and to create feelings of appreci­ation in the listener.</a:t>
            </a:r>
          </a:p>
          <a:p>
            <a:r>
              <a:rPr lang="en-US" altLang="en-US" sz="2000"/>
              <a:t>What do you learn about Kabul from read­ing this poem? </a:t>
            </a:r>
          </a:p>
          <a:p>
            <a:r>
              <a:rPr lang="en-US" altLang="en-US" sz="2000"/>
              <a:t>What is your favorite image in this poem? </a:t>
            </a:r>
          </a:p>
          <a:p>
            <a:r>
              <a:rPr lang="en-US" altLang="en-US" sz="2000"/>
              <a:t>What is the poet’s purpose?</a:t>
            </a:r>
          </a:p>
          <a:p>
            <a:r>
              <a:rPr lang="en-US" altLang="en-US" sz="2000"/>
              <a:t>Does the poet succeed in creating a sense of the beauty of Kabul?</a:t>
            </a:r>
          </a:p>
        </p:txBody>
      </p:sp>
    </p:spTree>
    <p:extLst>
      <p:ext uri="{BB962C8B-B14F-4D97-AF65-F5344CB8AC3E}">
        <p14:creationId xmlns:p14="http://schemas.microsoft.com/office/powerpoint/2010/main" val="8223486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Novel’s Influences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Treatment of women under the rule of the Taliban</a:t>
            </a:r>
          </a:p>
          <a:p>
            <a:pPr eaLnBrk="1" hangingPunct="1"/>
            <a:r>
              <a:rPr lang="en-US" altLang="en-US"/>
              <a:t>Political turmoil of Afghanistan over the past 30 years</a:t>
            </a:r>
          </a:p>
          <a:p>
            <a:pPr eaLnBrk="1" hangingPunct="1"/>
            <a:r>
              <a:rPr lang="en-US" altLang="en-US"/>
              <a:t>Beauty of a country that lies hidden beneath a violent political past</a:t>
            </a:r>
          </a:p>
        </p:txBody>
      </p:sp>
    </p:spTree>
    <p:extLst>
      <p:ext uri="{BB962C8B-B14F-4D97-AF65-F5344CB8AC3E}">
        <p14:creationId xmlns:p14="http://schemas.microsoft.com/office/powerpoint/2010/main" val="829697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Political Circumstances: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Main conflicts in switching governments: modernizing Afghan culture or keeping with old traditional ways (i.e. – women being allowed education, wearing burqas…)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Soviet Union also infiltrating (basically want more power geographically)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Taliban is one reactionary group which gained strong control throughout Afghanistan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In a war-ridden country, many people took refuge in the neighboring countries of Pakistan and Iran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41611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Marriage Rights: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Polygamy is socially accepted</a:t>
            </a:r>
          </a:p>
          <a:p>
            <a:pPr eaLnBrk="1" hangingPunct="1"/>
            <a:r>
              <a:rPr lang="en-US" altLang="en-US" sz="2800"/>
              <a:t>Wives expected to do domestic chores </a:t>
            </a:r>
          </a:p>
          <a:p>
            <a:pPr eaLnBrk="1" hangingPunct="1"/>
            <a:r>
              <a:rPr lang="en-US" altLang="en-US" sz="2800"/>
              <a:t>Generally wives all live in the same house</a:t>
            </a:r>
          </a:p>
          <a:p>
            <a:pPr eaLnBrk="1" hangingPunct="1"/>
            <a:r>
              <a:rPr lang="en-US" altLang="en-US" sz="2800"/>
              <a:t>Certainly not all men were abusive to wives – but public would generally turn heads to obvious abuse</a:t>
            </a:r>
          </a:p>
          <a:p>
            <a:pPr eaLnBrk="1" hangingPunct="1"/>
            <a:r>
              <a:rPr lang="en-US" altLang="en-US" sz="2800"/>
              <a:t>Men could choose how they wanted their wives to behave – burqa, go in public alone…</a:t>
            </a:r>
          </a:p>
        </p:txBody>
      </p:sp>
    </p:spTree>
    <p:extLst>
      <p:ext uri="{BB962C8B-B14F-4D97-AF65-F5344CB8AC3E}">
        <p14:creationId xmlns:p14="http://schemas.microsoft.com/office/powerpoint/2010/main" val="517469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Women: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Before the Taliban take over, women’s role in society was beginning to modernize (in more urban areas)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Allowed education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Dress code was lightened – could wear just a loose scarf over head, could wear lipstick, nail polish, high heels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Voting rights granted in select areas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With Taliban, women basically lose all forms of freedom</a:t>
            </a:r>
          </a:p>
        </p:txBody>
      </p:sp>
    </p:spTree>
    <p:extLst>
      <p:ext uri="{BB962C8B-B14F-4D97-AF65-F5344CB8AC3E}">
        <p14:creationId xmlns:p14="http://schemas.microsoft.com/office/powerpoint/2010/main" val="3270167825"/>
      </p:ext>
    </p:extLst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25715086-fb56-448a-8f44-7ff13588087d" xsi:nil="true"/>
    <CultureName xmlns="25715086-fb56-448a-8f44-7ff13588087d" xsi:nil="true"/>
    <Students xmlns="25715086-fb56-448a-8f44-7ff13588087d">
      <UserInfo>
        <DisplayName/>
        <AccountId xsi:nil="true"/>
        <AccountType/>
      </UserInfo>
    </Students>
    <Invited_Students xmlns="25715086-fb56-448a-8f44-7ff13588087d" xsi:nil="true"/>
    <LMS_Mappings xmlns="25715086-fb56-448a-8f44-7ff13588087d" xsi:nil="true"/>
    <Self_Registration_Enabled xmlns="25715086-fb56-448a-8f44-7ff13588087d" xsi:nil="true"/>
    <Math_Settings xmlns="25715086-fb56-448a-8f44-7ff13588087d" xsi:nil="true"/>
    <Teachers xmlns="25715086-fb56-448a-8f44-7ff13588087d">
      <UserInfo>
        <DisplayName/>
        <AccountId xsi:nil="true"/>
        <AccountType/>
      </UserInfo>
    </Teachers>
    <Student_Groups xmlns="25715086-fb56-448a-8f44-7ff13588087d">
      <UserInfo>
        <DisplayName/>
        <AccountId xsi:nil="true"/>
        <AccountType/>
      </UserInfo>
    </Student_Groups>
    <Invited_Teachers xmlns="25715086-fb56-448a-8f44-7ff13588087d" xsi:nil="true"/>
    <Templates xmlns="25715086-fb56-448a-8f44-7ff13588087d" xsi:nil="true"/>
    <Has_Teacher_Only_SectionGroup xmlns="25715086-fb56-448a-8f44-7ff13588087d" xsi:nil="true"/>
    <Distribution_Groups xmlns="25715086-fb56-448a-8f44-7ff13588087d" xsi:nil="true"/>
    <NotebookType xmlns="25715086-fb56-448a-8f44-7ff13588087d" xsi:nil="true"/>
    <AppVersion xmlns="25715086-fb56-448a-8f44-7ff13588087d" xsi:nil="true"/>
    <TeamsChannelId xmlns="25715086-fb56-448a-8f44-7ff13588087d" xsi:nil="true"/>
    <DefaultSectionNames xmlns="25715086-fb56-448a-8f44-7ff13588087d" xsi:nil="true"/>
    <Is_Collaboration_Space_Locked xmlns="25715086-fb56-448a-8f44-7ff13588087d" xsi:nil="true"/>
    <Owner xmlns="25715086-fb56-448a-8f44-7ff13588087d">
      <UserInfo>
        <DisplayName/>
        <AccountId xsi:nil="true"/>
        <AccountType/>
      </UserInfo>
    </Owner>
    <IsNotebookLocked xmlns="25715086-fb56-448a-8f44-7ff13588087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CB943734C6304E9A9B1F24E81D5DD4" ma:contentTypeVersion="33" ma:contentTypeDescription="Create a new document." ma:contentTypeScope="" ma:versionID="e60047427866df3de33d623a22f51f7f">
  <xsd:schema xmlns:xsd="http://www.w3.org/2001/XMLSchema" xmlns:xs="http://www.w3.org/2001/XMLSchema" xmlns:p="http://schemas.microsoft.com/office/2006/metadata/properties" xmlns:ns3="bf11f4db-f016-4acd-a79c-dae28cb32233" xmlns:ns4="25715086-fb56-448a-8f44-7ff13588087d" targetNamespace="http://schemas.microsoft.com/office/2006/metadata/properties" ma:root="true" ma:fieldsID="87b1930c259cdc48a6657f9336b520c7" ns3:_="" ns4:_="">
    <xsd:import namespace="bf11f4db-f016-4acd-a79c-dae28cb32233"/>
    <xsd:import namespace="25715086-fb56-448a-8f44-7ff13588087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ath_Settings" minOccurs="0"/>
                <xsd:element ref="ns4:MediaServiceAutoTags" minOccurs="0"/>
                <xsd:element ref="ns4:MediaServiceOCR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11f4db-f016-4acd-a79c-dae28cb3223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15086-fb56-448a-8f44-7ff1358808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14" nillable="true" ma:displayName="Notebook Type" ma:internalName="NotebookType">
      <xsd:simpleType>
        <xsd:restriction base="dms:Text"/>
      </xsd:simpleType>
    </xsd:element>
    <xsd:element name="FolderType" ma:index="15" nillable="true" ma:displayName="Folder Type" ma:internalName="FolderType">
      <xsd:simpleType>
        <xsd:restriction base="dms:Text"/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msChannelId" ma:index="18" nillable="true" ma:displayName="Teams Channel Id" ma:internalName="TeamsChannelId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4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9" nillable="true" ma:displayName="Is Collaboration Space Locked" ma:internalName="Is_Collaboration_Space_Locked">
      <xsd:simpleType>
        <xsd:restriction base="dms:Boolean"/>
      </xsd:simpleType>
    </xsd:element>
    <xsd:element name="IsNotebookLocked" ma:index="30" nillable="true" ma:displayName="Is Notebook Locked" ma:internalName="IsNotebookLocked">
      <xsd:simpleType>
        <xsd:restriction base="dms:Boolean"/>
      </xsd:simpleType>
    </xsd:element>
    <xsd:element name="Math_Settings" ma:index="31" nillable="true" ma:displayName="Math Settings" ma:internalName="Math_Settings">
      <xsd:simpleType>
        <xsd:restriction base="dms:Text"/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istribution_Groups" ma:index="34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5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F6DE5C-AF94-4093-A212-3ACFED084F57}">
  <ds:schemaRefs>
    <ds:schemaRef ds:uri="http://purl.org/dc/elements/1.1/"/>
    <ds:schemaRef ds:uri="http://schemas.microsoft.com/office/2006/documentManagement/types"/>
    <ds:schemaRef ds:uri="25715086-fb56-448a-8f44-7ff13588087d"/>
    <ds:schemaRef ds:uri="http://schemas.openxmlformats.org/package/2006/metadata/core-properties"/>
    <ds:schemaRef ds:uri="http://schemas.microsoft.com/office/2006/metadata/properties"/>
    <ds:schemaRef ds:uri="bf11f4db-f016-4acd-a79c-dae28cb32233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79CEBBC-D663-4350-94F2-A25BF6AE0B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01A47C-9AC0-4855-A1C3-2BD043B889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11f4db-f016-4acd-a79c-dae28cb32233"/>
    <ds:schemaRef ds:uri="25715086-fb56-448a-8f44-7ff1358808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811</Words>
  <Application>Microsoft Office PowerPoint</Application>
  <PresentationFormat>Custom</PresentationFormat>
  <Paragraphs>101</Paragraphs>
  <Slides>15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Corbel</vt:lpstr>
      <vt:lpstr>Times New Roman</vt:lpstr>
      <vt:lpstr>Wingdings</vt:lpstr>
      <vt:lpstr>Radial</vt:lpstr>
      <vt:lpstr>A Thousand Splendid Suns Contemporary Literature</vt:lpstr>
      <vt:lpstr>Setting</vt:lpstr>
      <vt:lpstr>About the Author:  Khaled Hosseini</vt:lpstr>
      <vt:lpstr>Title Inspiration:</vt:lpstr>
      <vt:lpstr>“Kabul”</vt:lpstr>
      <vt:lpstr>Novel’s Influences</vt:lpstr>
      <vt:lpstr>Political Circumstances:</vt:lpstr>
      <vt:lpstr>Marriage Rights:</vt:lpstr>
      <vt:lpstr>Women:</vt:lpstr>
      <vt:lpstr>Under Taliban:</vt:lpstr>
      <vt:lpstr>Taliban Continued:</vt:lpstr>
      <vt:lpstr>Afghanistan Today</vt:lpstr>
      <vt:lpstr>Perspective</vt:lpstr>
      <vt:lpstr>Thematic Concepts and Themes</vt:lpstr>
      <vt:lpstr>Archetypes: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2019-09-09T03:35:06Z</dcterms:created>
  <dcterms:modified xsi:type="dcterms:W3CDTF">2019-09-10T23:34:05Z</dcterms:modified>
</cp:coreProperties>
</file>