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4"/>
  </p:sldMasterIdLst>
  <p:sldIdLst>
    <p:sldId id="264" r:id="rId5"/>
    <p:sldId id="275" r:id="rId6"/>
    <p:sldId id="286" r:id="rId7"/>
    <p:sldId id="276" r:id="rId8"/>
    <p:sldId id="281" r:id="rId9"/>
    <p:sldId id="282" r:id="rId10"/>
    <p:sldId id="283" r:id="rId11"/>
    <p:sldId id="279" r:id="rId12"/>
    <p:sldId id="284" r:id="rId13"/>
    <p:sldId id="28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lvia Spruill" initials="SS" lastIdx="3" clrIdx="0">
    <p:extLst>
      <p:ext uri="{19B8F6BF-5375-455C-9EA6-DF929625EA0E}">
        <p15:presenceInfo xmlns:p15="http://schemas.microsoft.com/office/powerpoint/2012/main" userId="S::Sylvia.Spruill@cobbk12.org::9779b643-2076-4b56-acdb-9d3298b1d393" providerId="AD"/>
      </p:ext>
    </p:extLst>
  </p:cmAuthor>
  <p:cmAuthor id="2" name="Katherine Curran" initials="KC" lastIdx="2" clrIdx="1">
    <p:extLst>
      <p:ext uri="{19B8F6BF-5375-455C-9EA6-DF929625EA0E}">
        <p15:presenceInfo xmlns:p15="http://schemas.microsoft.com/office/powerpoint/2012/main" userId="S::Katherine.Curran@cobbk12.org::cf02377a-c1b3-4329-ba4f-31bc969d3ec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27D00"/>
    <a:srgbClr val="9A5C00"/>
    <a:srgbClr val="66FF66"/>
    <a:srgbClr val="FF00FF"/>
    <a:srgbClr val="FFCC00"/>
    <a:srgbClr val="3333FF"/>
    <a:srgbClr val="CC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8502D9-E9DD-47FD-9E37-9E54094FC586}" type="datetimeFigureOut">
              <a:rPr lang="en-US" smtClean="0"/>
              <a:t>5/6/2020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9EF9D52-846B-470A-AC6A-10A3A93C54C1}"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25517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502D9-E9DD-47FD-9E37-9E54094FC586}"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F9D52-846B-470A-AC6A-10A3A93C54C1}"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2556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502D9-E9DD-47FD-9E37-9E54094FC586}"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F9D52-846B-470A-AC6A-10A3A93C54C1}"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9113833"/>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8502D9-E9DD-47FD-9E37-9E54094FC586}"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2521804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502D9-E9DD-47FD-9E37-9E54094FC586}"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F9D52-846B-470A-AC6A-10A3A93C54C1}"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236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8502D9-E9DD-47FD-9E37-9E54094FC586}"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F9D52-846B-470A-AC6A-10A3A93C54C1}"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517257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8502D9-E9DD-47FD-9E37-9E54094FC586}"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F9D52-846B-470A-AC6A-10A3A93C54C1}"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547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8502D9-E9DD-47FD-9E37-9E54094FC586}" type="datetimeFigureOut">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EF9D52-846B-470A-AC6A-10A3A93C54C1}"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238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8502D9-E9DD-47FD-9E37-9E54094FC586}" type="datetimeFigureOut">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EF9D52-846B-470A-AC6A-10A3A93C54C1}"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562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502D9-E9DD-47FD-9E37-9E54094FC586}" type="datetimeFigureOut">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3391650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8502D9-E9DD-47FD-9E37-9E54094FC586}"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F9D52-846B-470A-AC6A-10A3A93C54C1}"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3968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58502D9-E9DD-47FD-9E37-9E54094FC586}" type="datetimeFigureOut">
              <a:rPr lang="en-US" smtClean="0"/>
              <a:t>5/6/2020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9EF9D52-846B-470A-AC6A-10A3A93C54C1}"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5457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58502D9-E9DD-47FD-9E37-9E54094FC586}" type="datetimeFigureOut">
              <a:rPr lang="en-US" smtClean="0"/>
              <a:t>5/6/2020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9EF9D52-846B-470A-AC6A-10A3A93C54C1}"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0842158"/>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newgrounds.com/art/view/rainwalker007/fan-art-aloy-horizon-new-dawn-character-design-study-part-2" TargetMode="External"/><Relationship Id="rId2" Type="http://schemas.openxmlformats.org/officeDocument/2006/relationships/image" Target="../media/image2.jpg"/><Relationship Id="rId1" Type="http://schemas.openxmlformats.org/officeDocument/2006/relationships/slideLayout" Target="../slideLayouts/slideLayout12.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creativecommons.org/licenses/by-nc-sa/3.0/" TargetMode="External"/><Relationship Id="rId3" Type="http://schemas.openxmlformats.org/officeDocument/2006/relationships/hyperlink" Target="https://www.peoplematters.in/blog/watercooler/10-movies-every-hr-professional-must-watch-17440" TargetMode="External"/><Relationship Id="rId7" Type="http://schemas.openxmlformats.org/officeDocument/2006/relationships/hyperlink" Target="http://partido-pirata.blogspot.com/2008/10/el-9-de-octubre-paro-en-la-tv-argentina.html" TargetMode="External"/><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hyperlink" Target="https://pixabay.com/en/book-books-bookshelf-read-112117/" TargetMode="External"/><Relationship Id="rId4" Type="http://schemas.openxmlformats.org/officeDocument/2006/relationships/image" Target="../media/image4.jpg"/><Relationship Id="rId9" Type="http://schemas.openxmlformats.org/officeDocument/2006/relationships/hyperlink" Target="https://creativecommons.org/licenses/by/3.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yYYoiRBH3PM" TargetMode="External"/><Relationship Id="rId2" Type="http://schemas.openxmlformats.org/officeDocument/2006/relationships/hyperlink" Target="https://bit.ly/3b0SP38" TargetMode="External"/><Relationship Id="rId1" Type="http://schemas.openxmlformats.org/officeDocument/2006/relationships/slideLayout" Target="../slideLayouts/slideLayout4.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hyperlink" Target="https://www.youtube.com/watch?v=oRG2jlQWCsY&amp;feature=youtu.b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flipgrid.com/ef0ff4df" TargetMode="External"/><Relationship Id="rId1" Type="http://schemas.openxmlformats.org/officeDocument/2006/relationships/slideLayout" Target="../slideLayouts/slideLayout4.xm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DE5EE-E0A5-443D-ADFD-D23C91D5F00A}"/>
              </a:ext>
            </a:extLst>
          </p:cNvPr>
          <p:cNvSpPr>
            <a:spLocks noGrp="1"/>
          </p:cNvSpPr>
          <p:nvPr>
            <p:ph type="ctrTitle"/>
          </p:nvPr>
        </p:nvSpPr>
        <p:spPr>
          <a:xfrm>
            <a:off x="1638796" y="891749"/>
            <a:ext cx="9459320" cy="2537251"/>
          </a:xfrm>
        </p:spPr>
        <p:txBody>
          <a:bodyPr anchor="ctr">
            <a:normAutofit/>
          </a:bodyPr>
          <a:lstStyle/>
          <a:p>
            <a:pPr algn="ctr"/>
            <a:r>
              <a:rPr lang="en-US" sz="7200" b="1" dirty="0">
                <a:solidFill>
                  <a:schemeClr val="accent1">
                    <a:lumMod val="75000"/>
                  </a:schemeClr>
                </a:solidFill>
                <a:effectLst>
                  <a:outerShdw blurRad="38100" dist="38100" dir="2700000" algn="tl">
                    <a:srgbClr val="000000">
                      <a:alpha val="43137"/>
                    </a:srgbClr>
                  </a:outerShdw>
                </a:effectLst>
                <a:latin typeface="Berlin Sans FB Demi" panose="020E0802020502020306" pitchFamily="34" charset="0"/>
              </a:rPr>
              <a:t>Characterization Study</a:t>
            </a:r>
          </a:p>
        </p:txBody>
      </p:sp>
      <p:sp>
        <p:nvSpPr>
          <p:cNvPr id="3" name="Subtitle 2">
            <a:extLst>
              <a:ext uri="{FF2B5EF4-FFF2-40B4-BE49-F238E27FC236}">
                <a16:creationId xmlns:a16="http://schemas.microsoft.com/office/drawing/2014/main" id="{15557B93-4BEB-4296-B362-BD1C8310795B}"/>
              </a:ext>
            </a:extLst>
          </p:cNvPr>
          <p:cNvSpPr>
            <a:spLocks noGrp="1"/>
          </p:cNvSpPr>
          <p:nvPr>
            <p:ph type="subTitle" idx="1"/>
          </p:nvPr>
        </p:nvSpPr>
        <p:spPr>
          <a:xfrm>
            <a:off x="1413164" y="4038231"/>
            <a:ext cx="9684951" cy="744373"/>
          </a:xfrm>
        </p:spPr>
        <p:txBody>
          <a:bodyPr>
            <a:noAutofit/>
          </a:bodyPr>
          <a:lstStyle/>
          <a:p>
            <a:pPr algn="ctr">
              <a:lnSpc>
                <a:spcPct val="110000"/>
              </a:lnSpc>
            </a:pPr>
            <a:r>
              <a:rPr lang="en-US" sz="2400" b="1" dirty="0">
                <a:solidFill>
                  <a:schemeClr val="accent1"/>
                </a:solidFill>
                <a:effectLst>
                  <a:outerShdw blurRad="38100" dist="38100" dir="2700000" algn="tl">
                    <a:srgbClr val="000000">
                      <a:alpha val="43137"/>
                    </a:srgbClr>
                  </a:outerShdw>
                </a:effectLst>
              </a:rPr>
              <a:t>Semester Week 16</a:t>
            </a:r>
          </a:p>
          <a:p>
            <a:pPr algn="ctr">
              <a:lnSpc>
                <a:spcPct val="110000"/>
              </a:lnSpc>
            </a:pPr>
            <a:r>
              <a:rPr lang="en-US" sz="2400" b="1" dirty="0">
                <a:solidFill>
                  <a:schemeClr val="accent1"/>
                </a:solidFill>
                <a:effectLst>
                  <a:outerShdw blurRad="38100" dist="38100" dir="2700000" algn="tl">
                    <a:srgbClr val="000000">
                      <a:alpha val="43137"/>
                    </a:srgbClr>
                  </a:outerShdw>
                </a:effectLst>
              </a:rPr>
              <a:t>Thursday 5/7/20</a:t>
            </a:r>
          </a:p>
        </p:txBody>
      </p:sp>
    </p:spTree>
    <p:extLst>
      <p:ext uri="{BB962C8B-B14F-4D97-AF65-F5344CB8AC3E}">
        <p14:creationId xmlns:p14="http://schemas.microsoft.com/office/powerpoint/2010/main" val="84052940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2F39FC6-D1F4-453C-8A2D-1E2C1B97C34C}"/>
              </a:ext>
            </a:extLst>
          </p:cNvPr>
          <p:cNvSpPr txBox="1">
            <a:spLocks/>
          </p:cNvSpPr>
          <p:nvPr/>
        </p:nvSpPr>
        <p:spPr>
          <a:xfrm>
            <a:off x="152398" y="1139673"/>
            <a:ext cx="11887199" cy="4898267"/>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lvl="1" indent="0">
              <a:buNone/>
            </a:pPr>
            <a:r>
              <a:rPr lang="en-US" sz="1550" b="1" dirty="0"/>
              <a:t>Sean: </a:t>
            </a:r>
            <a:r>
              <a:rPr lang="en-US" sz="1550" dirty="0"/>
              <a:t>So if I asked you about art you’d probably give me the skinny on every art book ever written. Michelangelo? You know a lot about him. Life’s work, political aspirations, him and the pope, sexual orientation, the whole works, right? But I bet you can’t tell me what it smells like in the Sistine Chapel. You’ve never actually stood there and looked up at that beautiful ceiling. Seen that. If I asked you about women you’d probably give me a syllabus of your personal favorites. You may have even been laid a few times. But you can’t tell me what it feels like to wake up next to a woman and feel truly happy. You’re a tough kid. I ask you about war, and you’d probably, uh, throw Shakespeare at me, right? ‘Once more into the breach, dear friends.’ But you’ve never been near one. You’ve never held your best friend’s head in your lap and watched him gasp his last breath, looking to you for help. And if I asked you about love you probably quote me a sonnet. But you’ve never looked at a woman and been totally vulnerable. Known someone could level you with her eyes. Feeling like God put an angel on earth just for you…who could rescue you from the depths of hell. And you wouldn’t know what it’s like to be her angel and to have that love for her to be there forever. Through anything. Through cancer. You wouldn’t know about sleeping sitting up in a hospital room for two months holding her hand because the doctors could see in your eyes that the term visiting hours don’t apply to you. You don’t know about real loss, because that only occurs when you love something more than you love yourself. I doubt you’ve ever dared to love anybody that much. I look at you; I don’t see an intelligent, confident man; I see a cocky, scared shitless kid. But you’re a genius, Will. No one denies that. No one could possibly understand the depths of you. But you presume to know everything about me because you saw a painting of mine and you ripped my fuckin’ life apart. You’re an orphan right? Do you think I’d know the first thing about how hard your life has been, how you feel, who you are because I read Oliver Twist? Does that encapsulate you? Personally, I don’t give a shit about all that, because you know what? I can’t learn anything from you I can’t read in some fuckin’ book. Unless you </a:t>
            </a:r>
            <a:r>
              <a:rPr lang="en-US" sz="1550" dirty="0" err="1"/>
              <a:t>wanna</a:t>
            </a:r>
            <a:r>
              <a:rPr lang="en-US" sz="1550" dirty="0"/>
              <a:t> talk about you, who you are. And I’m fascinated. I’m in. But you don’t </a:t>
            </a:r>
            <a:r>
              <a:rPr lang="en-US" sz="1550" dirty="0" err="1"/>
              <a:t>wanna</a:t>
            </a:r>
            <a:r>
              <a:rPr lang="en-US" sz="1550" dirty="0"/>
              <a:t> do that, do you, sport? You’re terrified of what you might say. Your move, chief.</a:t>
            </a:r>
          </a:p>
        </p:txBody>
      </p:sp>
      <p:sp>
        <p:nvSpPr>
          <p:cNvPr id="3" name="Title 1">
            <a:extLst>
              <a:ext uri="{FF2B5EF4-FFF2-40B4-BE49-F238E27FC236}">
                <a16:creationId xmlns:a16="http://schemas.microsoft.com/office/drawing/2014/main" id="{CDD781F1-7EFE-4331-8165-A522587BFB37}"/>
              </a:ext>
            </a:extLst>
          </p:cNvPr>
          <p:cNvSpPr txBox="1">
            <a:spLocks/>
          </p:cNvSpPr>
          <p:nvPr/>
        </p:nvSpPr>
        <p:spPr>
          <a:xfrm>
            <a:off x="304800" y="400496"/>
            <a:ext cx="11495314" cy="586476"/>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spcAft>
                <a:spcPts val="1200"/>
              </a:spcAft>
            </a:pPr>
            <a:r>
              <a:rPr lang="en-US" sz="4000" dirty="0"/>
              <a:t>Sean’s monologue from </a:t>
            </a:r>
            <a:r>
              <a:rPr lang="en-US" sz="4000" i="1" dirty="0"/>
              <a:t>Good Will Hunting</a:t>
            </a:r>
            <a:endParaRPr lang="en-US" sz="4000" dirty="0"/>
          </a:p>
        </p:txBody>
      </p:sp>
      <p:cxnSp>
        <p:nvCxnSpPr>
          <p:cNvPr id="4" name="Straight Connector 3">
            <a:extLst>
              <a:ext uri="{FF2B5EF4-FFF2-40B4-BE49-F238E27FC236}">
                <a16:creationId xmlns:a16="http://schemas.microsoft.com/office/drawing/2014/main" id="{A0107107-543D-42A6-8B43-B00118CB48A6}"/>
              </a:ext>
            </a:extLst>
          </p:cNvPr>
          <p:cNvCxnSpPr>
            <a:cxnSpLocks/>
          </p:cNvCxnSpPr>
          <p:nvPr/>
        </p:nvCxnSpPr>
        <p:spPr>
          <a:xfrm>
            <a:off x="859310" y="1063322"/>
            <a:ext cx="1026984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471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3500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938D-7087-433D-BE16-77422E404A3D}"/>
              </a:ext>
            </a:extLst>
          </p:cNvPr>
          <p:cNvSpPr>
            <a:spLocks noGrp="1"/>
          </p:cNvSpPr>
          <p:nvPr>
            <p:ph type="title"/>
          </p:nvPr>
        </p:nvSpPr>
        <p:spPr>
          <a:xfrm>
            <a:off x="443482" y="268913"/>
            <a:ext cx="5545640" cy="1049235"/>
          </a:xfrm>
        </p:spPr>
        <p:txBody>
          <a:bodyPr vert="horz" lIns="91440" tIns="45720" rIns="91440" bIns="45720" rtlCol="0" anchor="t">
            <a:normAutofit/>
          </a:bodyPr>
          <a:lstStyle/>
          <a:p>
            <a:r>
              <a:rPr lang="en-US" sz="4000" b="1" dirty="0">
                <a:solidFill>
                  <a:schemeClr val="accent1">
                    <a:lumMod val="75000"/>
                  </a:schemeClr>
                </a:solidFill>
                <a:effectLst>
                  <a:outerShdw blurRad="38100" dist="38100" dir="2700000" algn="tl">
                    <a:srgbClr val="000000">
                      <a:alpha val="43137"/>
                    </a:srgbClr>
                  </a:outerShdw>
                </a:effectLst>
              </a:rPr>
              <a:t>Weekly Overview</a:t>
            </a:r>
          </a:p>
        </p:txBody>
      </p:sp>
      <p:pic>
        <p:nvPicPr>
          <p:cNvPr id="6" name="Content Placeholder 5">
            <a:extLst>
              <a:ext uri="{FF2B5EF4-FFF2-40B4-BE49-F238E27FC236}">
                <a16:creationId xmlns:a16="http://schemas.microsoft.com/office/drawing/2014/main" id="{372C8A20-65F4-4EF7-8916-F5A5D7254A22}"/>
              </a:ext>
            </a:extLst>
          </p:cNvPr>
          <p:cNvPicPr>
            <a:picLocks noGrp="1" noChangeAspect="1"/>
          </p:cNvPicPr>
          <p:nvPr>
            <p:ph sz="quarter" idx="13"/>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1432"/>
          <a:stretch/>
        </p:blipFill>
        <p:spPr>
          <a:xfrm>
            <a:off x="6568939" y="1251082"/>
            <a:ext cx="4821551" cy="3866172"/>
          </a:xfrm>
          <a:prstGeom prst="rect">
            <a:avLst/>
          </a:prstGeom>
          <a:ln w="228600" cap="sq" cmpd="thickThin">
            <a:solidFill>
              <a:schemeClr val="accent1">
                <a:lumMod val="75000"/>
              </a:schemeClr>
            </a:solidFill>
            <a:prstDash val="solid"/>
            <a:miter lim="800000"/>
          </a:ln>
          <a:effectLst>
            <a:innerShdw blurRad="76200">
              <a:srgbClr val="000000"/>
            </a:innerShdw>
          </a:effectLst>
        </p:spPr>
      </p:pic>
      <p:sp>
        <p:nvSpPr>
          <p:cNvPr id="4" name="Content Placeholder 3">
            <a:extLst>
              <a:ext uri="{FF2B5EF4-FFF2-40B4-BE49-F238E27FC236}">
                <a16:creationId xmlns:a16="http://schemas.microsoft.com/office/drawing/2014/main" id="{5099FB04-BEB9-4F65-9964-53DBE106A349}"/>
              </a:ext>
            </a:extLst>
          </p:cNvPr>
          <p:cNvSpPr>
            <a:spLocks noGrp="1"/>
          </p:cNvSpPr>
          <p:nvPr>
            <p:ph sz="quarter" idx="14"/>
          </p:nvPr>
        </p:nvSpPr>
        <p:spPr>
          <a:xfrm>
            <a:off x="443482" y="919485"/>
            <a:ext cx="5652518" cy="5173202"/>
          </a:xfrm>
        </p:spPr>
        <p:txBody>
          <a:bodyPr vert="horz" lIns="91440" tIns="45720" rIns="91440" bIns="45720" rtlCol="0" anchor="t">
            <a:noAutofit/>
          </a:bodyPr>
          <a:lstStyle/>
          <a:p>
            <a:pPr marL="0" indent="0">
              <a:lnSpc>
                <a:spcPct val="110000"/>
              </a:lnSpc>
              <a:spcBef>
                <a:spcPts val="0"/>
              </a:spcBef>
              <a:buNone/>
            </a:pPr>
            <a:r>
              <a:rPr lang="en-US" b="1" dirty="0"/>
              <a:t>Monday</a:t>
            </a:r>
          </a:p>
          <a:p>
            <a:pPr marL="633413">
              <a:lnSpc>
                <a:spcPct val="110000"/>
              </a:lnSpc>
              <a:spcBef>
                <a:spcPts val="0"/>
              </a:spcBef>
            </a:pPr>
            <a:r>
              <a:rPr lang="en-US" dirty="0"/>
              <a:t>Writer’s Notebook</a:t>
            </a:r>
          </a:p>
          <a:p>
            <a:pPr marL="633413">
              <a:lnSpc>
                <a:spcPct val="110000"/>
              </a:lnSpc>
              <a:spcBef>
                <a:spcPts val="0"/>
              </a:spcBef>
            </a:pPr>
            <a:r>
              <a:rPr lang="en-US" dirty="0"/>
              <a:t>Complete Characterization Activity</a:t>
            </a:r>
          </a:p>
          <a:p>
            <a:pPr marL="0" indent="0">
              <a:lnSpc>
                <a:spcPct val="110000"/>
              </a:lnSpc>
              <a:spcBef>
                <a:spcPts val="0"/>
              </a:spcBef>
              <a:buNone/>
            </a:pPr>
            <a:r>
              <a:rPr lang="en-US" b="1" dirty="0"/>
              <a:t>Tuesday</a:t>
            </a:r>
          </a:p>
          <a:p>
            <a:pPr marL="633413">
              <a:lnSpc>
                <a:spcPct val="110000"/>
              </a:lnSpc>
              <a:spcBef>
                <a:spcPts val="0"/>
              </a:spcBef>
            </a:pPr>
            <a:r>
              <a:rPr lang="en-US" dirty="0"/>
              <a:t>Writer’s Notebook</a:t>
            </a:r>
          </a:p>
          <a:p>
            <a:pPr marL="633413">
              <a:lnSpc>
                <a:spcPct val="110000"/>
              </a:lnSpc>
              <a:spcBef>
                <a:spcPts val="0"/>
              </a:spcBef>
            </a:pPr>
            <a:r>
              <a:rPr lang="en-US" dirty="0"/>
              <a:t>Review of Indirect vs. Direct Characterization</a:t>
            </a:r>
          </a:p>
          <a:p>
            <a:pPr marL="633413">
              <a:lnSpc>
                <a:spcPct val="110000"/>
              </a:lnSpc>
              <a:spcBef>
                <a:spcPts val="0"/>
              </a:spcBef>
            </a:pPr>
            <a:r>
              <a:rPr lang="en-US" dirty="0"/>
              <a:t>Examine Sample Monologues</a:t>
            </a:r>
          </a:p>
          <a:p>
            <a:pPr marL="0" indent="0">
              <a:lnSpc>
                <a:spcPct val="110000"/>
              </a:lnSpc>
              <a:spcBef>
                <a:spcPts val="0"/>
              </a:spcBef>
              <a:buNone/>
            </a:pPr>
            <a:r>
              <a:rPr lang="en-US" b="1" dirty="0"/>
              <a:t>Wednesday</a:t>
            </a:r>
          </a:p>
          <a:p>
            <a:pPr marL="633413">
              <a:lnSpc>
                <a:spcPct val="110000"/>
              </a:lnSpc>
              <a:spcBef>
                <a:spcPts val="0"/>
              </a:spcBef>
            </a:pPr>
            <a:r>
              <a:rPr lang="en-US" dirty="0"/>
              <a:t>Writer’s Notebook</a:t>
            </a:r>
          </a:p>
          <a:p>
            <a:pPr marL="633413">
              <a:lnSpc>
                <a:spcPct val="110000"/>
              </a:lnSpc>
              <a:spcBef>
                <a:spcPts val="0"/>
              </a:spcBef>
            </a:pPr>
            <a:r>
              <a:rPr lang="en-US" dirty="0"/>
              <a:t>View Movie Monologues</a:t>
            </a:r>
          </a:p>
          <a:p>
            <a:pPr marL="0" indent="0">
              <a:lnSpc>
                <a:spcPct val="110000"/>
              </a:lnSpc>
              <a:spcBef>
                <a:spcPts val="0"/>
              </a:spcBef>
              <a:buNone/>
            </a:pPr>
            <a:r>
              <a:rPr lang="en-US" b="1" dirty="0">
                <a:solidFill>
                  <a:srgbClr val="C00000"/>
                </a:solidFill>
              </a:rPr>
              <a:t>Thursday</a:t>
            </a:r>
          </a:p>
          <a:p>
            <a:pPr marL="633413">
              <a:lnSpc>
                <a:spcPct val="110000"/>
              </a:lnSpc>
              <a:spcBef>
                <a:spcPts val="0"/>
              </a:spcBef>
            </a:pPr>
            <a:r>
              <a:rPr lang="en-US" dirty="0">
                <a:solidFill>
                  <a:srgbClr val="C00000"/>
                </a:solidFill>
              </a:rPr>
              <a:t>Writer’s Notebook </a:t>
            </a:r>
          </a:p>
          <a:p>
            <a:pPr marL="633413">
              <a:lnSpc>
                <a:spcPct val="110000"/>
              </a:lnSpc>
              <a:spcBef>
                <a:spcPts val="0"/>
              </a:spcBef>
            </a:pPr>
            <a:r>
              <a:rPr lang="en-US" dirty="0">
                <a:solidFill>
                  <a:srgbClr val="C00000"/>
                </a:solidFill>
              </a:rPr>
              <a:t>Analyze or Perform a Monologue</a:t>
            </a:r>
          </a:p>
          <a:p>
            <a:pPr marL="0" indent="0">
              <a:lnSpc>
                <a:spcPct val="110000"/>
              </a:lnSpc>
              <a:spcBef>
                <a:spcPts val="0"/>
              </a:spcBef>
              <a:buNone/>
            </a:pPr>
            <a:r>
              <a:rPr lang="en-US" b="1" dirty="0"/>
              <a:t>Friday</a:t>
            </a:r>
          </a:p>
          <a:p>
            <a:pPr marL="690563">
              <a:lnSpc>
                <a:spcPct val="110000"/>
              </a:lnSpc>
              <a:spcBef>
                <a:spcPts val="0"/>
              </a:spcBef>
            </a:pPr>
            <a:r>
              <a:rPr lang="en-US" dirty="0"/>
              <a:t>Catch Up Day!</a:t>
            </a:r>
          </a:p>
        </p:txBody>
      </p:sp>
      <p:sp>
        <p:nvSpPr>
          <p:cNvPr id="7" name="TextBox 6">
            <a:extLst>
              <a:ext uri="{FF2B5EF4-FFF2-40B4-BE49-F238E27FC236}">
                <a16:creationId xmlns:a16="http://schemas.microsoft.com/office/drawing/2014/main" id="{A4F91AF4-BD34-4C2A-8789-943BD2DFC167}"/>
              </a:ext>
            </a:extLst>
          </p:cNvPr>
          <p:cNvSpPr txBox="1"/>
          <p:nvPr/>
        </p:nvSpPr>
        <p:spPr>
          <a:xfrm>
            <a:off x="8769260" y="4917199"/>
            <a:ext cx="2621230"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3" tooltip="https://www.newgrounds.com/art/view/rainwalker007/fan-art-aloy-horizon-new-dawn-character-design-study-part-2">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US" sz="700" dirty="0">
              <a:solidFill>
                <a:srgbClr val="FFFFFF"/>
              </a:solidFill>
            </a:endParaRPr>
          </a:p>
        </p:txBody>
      </p:sp>
    </p:spTree>
    <p:extLst>
      <p:ext uri="{BB962C8B-B14F-4D97-AF65-F5344CB8AC3E}">
        <p14:creationId xmlns:p14="http://schemas.microsoft.com/office/powerpoint/2010/main" val="77810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5862A7-B5F9-4035-8898-C308958271B4}"/>
              </a:ext>
            </a:extLst>
          </p:cNvPr>
          <p:cNvSpPr txBox="1"/>
          <p:nvPr/>
        </p:nvSpPr>
        <p:spPr>
          <a:xfrm>
            <a:off x="575994" y="417666"/>
            <a:ext cx="5712824" cy="1325563"/>
          </a:xfrm>
          <a:prstGeom prst="rect">
            <a:avLst/>
          </a:prstGeom>
        </p:spPr>
        <p:txBody>
          <a:bodyPr vert="horz" lIns="91440" tIns="45720" rIns="91440" bIns="45720" rtlCol="0" anchor="ctr">
            <a:normAutofit/>
          </a:bodyPr>
          <a:lstStyle/>
          <a:p>
            <a:pPr defTabSz="923925">
              <a:lnSpc>
                <a:spcPct val="90000"/>
              </a:lnSpc>
              <a:spcBef>
                <a:spcPct val="0"/>
              </a:spcBef>
              <a:spcAft>
                <a:spcPts val="600"/>
              </a:spcAft>
            </a:pPr>
            <a:r>
              <a:rPr lang="en-US" sz="4100" kern="1200" dirty="0">
                <a:solidFill>
                  <a:schemeClr val="accent4">
                    <a:lumMod val="60000"/>
                    <a:lumOff val="40000"/>
                  </a:schemeClr>
                </a:solidFill>
                <a:latin typeface="Britannic Bold" panose="020B0903060703020204" pitchFamily="34" charset="0"/>
                <a:ea typeface="+mj-ea"/>
                <a:cs typeface="+mj-cs"/>
              </a:rPr>
              <a:t>Writer’s Notebook</a:t>
            </a:r>
          </a:p>
          <a:p>
            <a:pPr defTabSz="923925">
              <a:lnSpc>
                <a:spcPct val="90000"/>
              </a:lnSpc>
              <a:spcBef>
                <a:spcPct val="0"/>
              </a:spcBef>
              <a:spcAft>
                <a:spcPts val="600"/>
              </a:spcAft>
            </a:pPr>
            <a:r>
              <a:rPr lang="en-US" sz="4100" kern="1200" dirty="0">
                <a:solidFill>
                  <a:schemeClr val="accent4">
                    <a:lumMod val="60000"/>
                    <a:lumOff val="40000"/>
                  </a:schemeClr>
                </a:solidFill>
                <a:latin typeface="Britannic Bold" panose="020B0903060703020204" pitchFamily="34" charset="0"/>
                <a:ea typeface="+mj-ea"/>
                <a:cs typeface="+mj-cs"/>
              </a:rPr>
              <a:t>5/7/20</a:t>
            </a:r>
          </a:p>
        </p:txBody>
      </p:sp>
      <p:sp>
        <p:nvSpPr>
          <p:cNvPr id="3" name="TextBox 2">
            <a:extLst>
              <a:ext uri="{FF2B5EF4-FFF2-40B4-BE49-F238E27FC236}">
                <a16:creationId xmlns:a16="http://schemas.microsoft.com/office/drawing/2014/main" id="{51F03C30-1C69-441E-A934-F754B453B899}"/>
              </a:ext>
            </a:extLst>
          </p:cNvPr>
          <p:cNvSpPr txBox="1"/>
          <p:nvPr/>
        </p:nvSpPr>
        <p:spPr>
          <a:xfrm>
            <a:off x="805543" y="2871982"/>
            <a:ext cx="4558309" cy="3181684"/>
          </a:xfrm>
          <a:prstGeom prst="rect">
            <a:avLst/>
          </a:prstGeom>
        </p:spPr>
        <p:txBody>
          <a:bodyPr vert="horz" lIns="91440" tIns="45720" rIns="91440" bIns="45720" rtlCol="0" anchor="t">
            <a:noAutofit/>
          </a:bodyPr>
          <a:lstStyle/>
          <a:p>
            <a:pPr>
              <a:lnSpc>
                <a:spcPct val="90000"/>
              </a:lnSpc>
              <a:spcAft>
                <a:spcPts val="600"/>
              </a:spcAft>
            </a:pPr>
            <a:endParaRPr lang="en-US" sz="2400" dirty="0">
              <a:latin typeface="Abadi Extra Light" panose="020B0204020104020204" pitchFamily="34" charset="0"/>
            </a:endParaRPr>
          </a:p>
        </p:txBody>
      </p:sp>
      <p:pic>
        <p:nvPicPr>
          <p:cNvPr id="7" name="Picture 6" descr="A close up of a device&#10;&#10;Description automatically generated">
            <a:extLst>
              <a:ext uri="{FF2B5EF4-FFF2-40B4-BE49-F238E27FC236}">
                <a16:creationId xmlns:a16="http://schemas.microsoft.com/office/drawing/2014/main" id="{55D5047C-F1A8-44A5-A88A-1A79748707B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1242" r="22507" b="-2"/>
          <a:stretch/>
        </p:blipFill>
        <p:spPr>
          <a:xfrm>
            <a:off x="6543223" y="2323179"/>
            <a:ext cx="2788920" cy="2788920"/>
          </a:xfrm>
          <a:custGeom>
            <a:avLst/>
            <a:gdLst/>
            <a:ahLst/>
            <a:cxnLst/>
            <a:rect l="l" t="t" r="r" b="b"/>
            <a:pathLst>
              <a:path w="2880360" h="2880360">
                <a:moveTo>
                  <a:pt x="1440180" y="0"/>
                </a:moveTo>
                <a:cubicBezTo>
                  <a:pt x="2235569" y="0"/>
                  <a:pt x="2880360" y="644791"/>
                  <a:pt x="2880360" y="1440180"/>
                </a:cubicBezTo>
                <a:cubicBezTo>
                  <a:pt x="2880360" y="2235569"/>
                  <a:pt x="2235569" y="2880360"/>
                  <a:pt x="1440180" y="2880360"/>
                </a:cubicBezTo>
                <a:cubicBezTo>
                  <a:pt x="644791" y="2880360"/>
                  <a:pt x="0" y="2235569"/>
                  <a:pt x="0" y="1440180"/>
                </a:cubicBezTo>
                <a:cubicBezTo>
                  <a:pt x="0" y="644791"/>
                  <a:pt x="644791" y="0"/>
                  <a:pt x="1440180" y="0"/>
                </a:cubicBezTo>
                <a:close/>
              </a:path>
            </a:pathLst>
          </a:custGeom>
        </p:spPr>
      </p:pic>
      <p:pic>
        <p:nvPicPr>
          <p:cNvPr id="5" name="Picture 4" descr="A picture containing shelf, book, library, room&#10;&#10;Description automatically generated">
            <a:extLst>
              <a:ext uri="{FF2B5EF4-FFF2-40B4-BE49-F238E27FC236}">
                <a16:creationId xmlns:a16="http://schemas.microsoft.com/office/drawing/2014/main" id="{7675389D-2A53-4594-8DF9-4251DBD845E4}"/>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9317" r="3901" b="4"/>
          <a:stretch/>
        </p:blipFill>
        <p:spPr>
          <a:xfrm>
            <a:off x="8160603" y="2"/>
            <a:ext cx="4034316" cy="3486455"/>
          </a:xfrm>
          <a:custGeom>
            <a:avLst/>
            <a:gdLst/>
            <a:ahLst/>
            <a:cxnLst/>
            <a:rect l="l" t="t" r="r" b="b"/>
            <a:pathLst>
              <a:path w="4034316" h="3486455">
                <a:moveTo>
                  <a:pt x="280681" y="0"/>
                </a:moveTo>
                <a:lnTo>
                  <a:pt x="4034316" y="0"/>
                </a:lnTo>
                <a:lnTo>
                  <a:pt x="4034316" y="2800630"/>
                </a:lnTo>
                <a:lnTo>
                  <a:pt x="3874752" y="2945652"/>
                </a:lnTo>
                <a:cubicBezTo>
                  <a:pt x="3465371" y="3283503"/>
                  <a:pt x="2940535" y="3486455"/>
                  <a:pt x="2368296" y="3486455"/>
                </a:cubicBezTo>
                <a:cubicBezTo>
                  <a:pt x="1060322" y="3486455"/>
                  <a:pt x="0" y="2426133"/>
                  <a:pt x="0" y="1118159"/>
                </a:cubicBezTo>
                <a:cubicBezTo>
                  <a:pt x="0" y="791166"/>
                  <a:pt x="66270" y="479650"/>
                  <a:pt x="186113" y="196311"/>
                </a:cubicBezTo>
                <a:close/>
              </a:path>
            </a:pathLst>
          </a:custGeom>
        </p:spPr>
      </p:pic>
      <p:pic>
        <p:nvPicPr>
          <p:cNvPr id="10" name="Picture 9" descr="A close up of a sign&#10;&#10;Description automatically generated">
            <a:extLst>
              <a:ext uri="{FF2B5EF4-FFF2-40B4-BE49-F238E27FC236}">
                <a16:creationId xmlns:a16="http://schemas.microsoft.com/office/drawing/2014/main" id="{0C00766E-BBB4-43DA-A1A4-53CD66450444}"/>
              </a:ext>
            </a:extLst>
          </p:cNvPr>
          <p:cNvPicPr>
            <a:picLocks noChangeAspect="1"/>
          </p:cNvPicPr>
          <p:nvPr/>
        </p:nvPicPr>
        <p:blipFill rotWithShape="1">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t="19206" r="2" b="11074"/>
          <a:stretch/>
        </p:blipFill>
        <p:spPr>
          <a:xfrm>
            <a:off x="8884920" y="3481622"/>
            <a:ext cx="3138912" cy="2660795"/>
          </a:xfrm>
          <a:custGeom>
            <a:avLst/>
            <a:gdLst/>
            <a:ahLst/>
            <a:cxnLst/>
            <a:rect l="l" t="t" r="r" b="b"/>
            <a:pathLst>
              <a:path w="3138912" h="2660795">
                <a:moveTo>
                  <a:pt x="1723644" y="0"/>
                </a:moveTo>
                <a:cubicBezTo>
                  <a:pt x="2259111" y="0"/>
                  <a:pt x="2737550" y="244172"/>
                  <a:pt x="3053691" y="627247"/>
                </a:cubicBezTo>
                <a:lnTo>
                  <a:pt x="3138912" y="741211"/>
                </a:lnTo>
                <a:lnTo>
                  <a:pt x="3138912" y="2660795"/>
                </a:lnTo>
                <a:lnTo>
                  <a:pt x="278239" y="2660795"/>
                </a:lnTo>
                <a:lnTo>
                  <a:pt x="208035" y="2545235"/>
                </a:lnTo>
                <a:cubicBezTo>
                  <a:pt x="75362" y="2301006"/>
                  <a:pt x="0" y="2021126"/>
                  <a:pt x="0" y="1723644"/>
                </a:cubicBezTo>
                <a:cubicBezTo>
                  <a:pt x="0" y="771702"/>
                  <a:pt x="771702" y="0"/>
                  <a:pt x="1723644" y="0"/>
                </a:cubicBezTo>
                <a:close/>
              </a:path>
            </a:pathLst>
          </a:custGeom>
        </p:spPr>
      </p:pic>
      <p:sp>
        <p:nvSpPr>
          <p:cNvPr id="8" name="TextBox 7">
            <a:extLst>
              <a:ext uri="{FF2B5EF4-FFF2-40B4-BE49-F238E27FC236}">
                <a16:creationId xmlns:a16="http://schemas.microsoft.com/office/drawing/2014/main" id="{A8EFC931-D84C-4DDB-BB45-71DBFDCA675E}"/>
              </a:ext>
            </a:extLst>
          </p:cNvPr>
          <p:cNvSpPr txBox="1"/>
          <p:nvPr/>
        </p:nvSpPr>
        <p:spPr>
          <a:xfrm>
            <a:off x="9751909" y="6870700"/>
            <a:ext cx="2440091"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www.peoplematters.in/blog/watercooler/10-movies-every-hr-professional-must-watch-17440">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8"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
        <p:nvSpPr>
          <p:cNvPr id="11" name="TextBox 10">
            <a:extLst>
              <a:ext uri="{FF2B5EF4-FFF2-40B4-BE49-F238E27FC236}">
                <a16:creationId xmlns:a16="http://schemas.microsoft.com/office/drawing/2014/main" id="{D5AE5737-C32A-49D8-BCB8-A6617866A475}"/>
              </a:ext>
            </a:extLst>
          </p:cNvPr>
          <p:cNvSpPr txBox="1"/>
          <p:nvPr/>
        </p:nvSpPr>
        <p:spPr>
          <a:xfrm>
            <a:off x="7552393" y="6870700"/>
            <a:ext cx="218681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7" tooltip="http://partido-pirata.blogspot.com/2008/10/el-9-de-octubre-paro-en-la-tv-argentina.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9" tooltip="https://creativecommons.org/licenses/by/3.0/">
                  <a:extLst>
                    <a:ext uri="{A12FA001-AC4F-418D-AE19-62706E023703}">
                      <ahyp:hlinkClr xmlns:ahyp="http://schemas.microsoft.com/office/drawing/2018/hyperlinkcolor" val="tx"/>
                    </a:ext>
                  </a:extLst>
                </a:hlinkClick>
              </a:rPr>
              <a:t>CC BY</a:t>
            </a:r>
            <a:endParaRPr lang="en-US" sz="700">
              <a:solidFill>
                <a:srgbClr val="FFFFFF"/>
              </a:solidFill>
            </a:endParaRPr>
          </a:p>
        </p:txBody>
      </p:sp>
      <p:sp>
        <p:nvSpPr>
          <p:cNvPr id="12" name="Rectangle 11">
            <a:extLst>
              <a:ext uri="{FF2B5EF4-FFF2-40B4-BE49-F238E27FC236}">
                <a16:creationId xmlns:a16="http://schemas.microsoft.com/office/drawing/2014/main" id="{CB62256F-56F9-4297-86A3-48FC48BAD3DE}"/>
              </a:ext>
            </a:extLst>
          </p:cNvPr>
          <p:cNvSpPr/>
          <p:nvPr/>
        </p:nvSpPr>
        <p:spPr>
          <a:xfrm>
            <a:off x="575993" y="2142067"/>
            <a:ext cx="5208357" cy="3323987"/>
          </a:xfrm>
          <a:prstGeom prst="rect">
            <a:avLst/>
          </a:prstGeom>
        </p:spPr>
        <p:txBody>
          <a:bodyPr wrap="square">
            <a:spAutoFit/>
          </a:bodyPr>
          <a:lstStyle/>
          <a:p>
            <a:pPr>
              <a:lnSpc>
                <a:spcPct val="90000"/>
              </a:lnSpc>
              <a:spcAft>
                <a:spcPts val="600"/>
              </a:spcAft>
            </a:pPr>
            <a:r>
              <a:rPr lang="en-US" sz="2000" b="1" dirty="0">
                <a:effectLst>
                  <a:outerShdw blurRad="38100" dist="38100" dir="2700000" algn="tl">
                    <a:srgbClr val="000000">
                      <a:alpha val="43137"/>
                    </a:srgbClr>
                  </a:outerShdw>
                </a:effectLst>
                <a:latin typeface="Abadi Extra Light" panose="020B0204020104020204" pitchFamily="34" charset="0"/>
              </a:rPr>
              <a:t>Make a ‘TO Read/To Watch’ list. </a:t>
            </a:r>
          </a:p>
          <a:p>
            <a:pPr indent="-228600">
              <a:lnSpc>
                <a:spcPct val="90000"/>
              </a:lnSpc>
              <a:spcAft>
                <a:spcPts val="600"/>
              </a:spcAft>
              <a:buFont typeface="Arial" panose="020B0604020202020204" pitchFamily="34" charset="0"/>
              <a:buChar char="•"/>
            </a:pPr>
            <a:endParaRPr lang="en-US" sz="2000" dirty="0">
              <a:latin typeface="Abadi Extra Light" panose="020B0204020104020204" pitchFamily="34" charset="0"/>
            </a:endParaRPr>
          </a:p>
          <a:p>
            <a:pPr marL="400050" indent="-285750">
              <a:lnSpc>
                <a:spcPct val="90000"/>
              </a:lnSpc>
              <a:spcAft>
                <a:spcPts val="600"/>
              </a:spcAft>
              <a:buFont typeface="Wingdings" panose="05000000000000000000" pitchFamily="2" charset="2"/>
              <a:buChar char="ü"/>
            </a:pPr>
            <a:r>
              <a:rPr lang="en-US" sz="2000" dirty="0">
                <a:latin typeface="Abadi Extra Light" panose="020B0204020104020204" pitchFamily="34" charset="0"/>
              </a:rPr>
              <a:t>Find books, movies, and TV shows that you would like to read/watch. This way, whenever you are bored, you have something to do.</a:t>
            </a:r>
          </a:p>
          <a:p>
            <a:pPr marL="400050" indent="-285750">
              <a:lnSpc>
                <a:spcPct val="90000"/>
              </a:lnSpc>
              <a:spcAft>
                <a:spcPts val="600"/>
              </a:spcAft>
              <a:buFont typeface="Wingdings" panose="05000000000000000000" pitchFamily="2" charset="2"/>
              <a:buChar char="ü"/>
            </a:pPr>
            <a:endParaRPr lang="en-US" sz="2000" dirty="0">
              <a:latin typeface="Abadi Extra Light" panose="020B0204020104020204" pitchFamily="34" charset="0"/>
            </a:endParaRPr>
          </a:p>
          <a:p>
            <a:pPr marL="400050" indent="-285750">
              <a:lnSpc>
                <a:spcPct val="90000"/>
              </a:lnSpc>
              <a:spcAft>
                <a:spcPts val="600"/>
              </a:spcAft>
              <a:buFont typeface="Wingdings" panose="05000000000000000000" pitchFamily="2" charset="2"/>
              <a:buChar char="ü"/>
            </a:pPr>
            <a:r>
              <a:rPr lang="en-US" sz="2000" dirty="0">
                <a:latin typeface="Abadi Extra Light" panose="020B0204020104020204" pitchFamily="34" charset="0"/>
              </a:rPr>
              <a:t>After you make your list, rank them in order or interest.</a:t>
            </a:r>
          </a:p>
          <a:p>
            <a:pPr marL="400050" indent="-285750">
              <a:lnSpc>
                <a:spcPct val="90000"/>
              </a:lnSpc>
              <a:spcAft>
                <a:spcPts val="600"/>
              </a:spcAft>
              <a:buFont typeface="Wingdings" panose="05000000000000000000" pitchFamily="2" charset="2"/>
              <a:buChar char="ü"/>
            </a:pPr>
            <a:endParaRPr lang="en-US" sz="2000" dirty="0">
              <a:latin typeface="Abadi Extra Light" panose="020B0204020104020204" pitchFamily="34" charset="0"/>
            </a:endParaRPr>
          </a:p>
          <a:p>
            <a:pPr marL="400050" indent="-285750">
              <a:lnSpc>
                <a:spcPct val="90000"/>
              </a:lnSpc>
              <a:spcAft>
                <a:spcPts val="600"/>
              </a:spcAft>
              <a:buFont typeface="Wingdings" panose="05000000000000000000" pitchFamily="2" charset="2"/>
              <a:buChar char="ü"/>
            </a:pPr>
            <a:r>
              <a:rPr lang="en-US" sz="2000" dirty="0">
                <a:latin typeface="Abadi Extra Light" panose="020B0204020104020204" pitchFamily="34" charset="0"/>
              </a:rPr>
              <a:t>Finally, start checking things off!</a:t>
            </a:r>
          </a:p>
        </p:txBody>
      </p:sp>
    </p:spTree>
    <p:extLst>
      <p:ext uri="{BB962C8B-B14F-4D97-AF65-F5344CB8AC3E}">
        <p14:creationId xmlns:p14="http://schemas.microsoft.com/office/powerpoint/2010/main" val="4063528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2688-7ECF-4A87-BE3A-8012842DA1E8}"/>
              </a:ext>
            </a:extLst>
          </p:cNvPr>
          <p:cNvSpPr>
            <a:spLocks noGrp="1"/>
          </p:cNvSpPr>
          <p:nvPr>
            <p:ph type="title"/>
          </p:nvPr>
        </p:nvSpPr>
        <p:spPr>
          <a:xfrm>
            <a:off x="1449217" y="541867"/>
            <a:ext cx="9605635" cy="1322327"/>
          </a:xfrm>
        </p:spPr>
        <p:txBody>
          <a:bodyPr>
            <a:normAutofit/>
          </a:bodyPr>
          <a:lstStyle/>
          <a:p>
            <a:r>
              <a:rPr lang="en-US" sz="4000" b="1" dirty="0"/>
              <a:t>Literary Analysis: </a:t>
            </a:r>
            <a:br>
              <a:rPr lang="en-US" sz="4000" b="1" dirty="0"/>
            </a:br>
            <a:r>
              <a:rPr lang="en-US" sz="4000" b="1" dirty="0"/>
              <a:t>Monologue Assignment</a:t>
            </a:r>
            <a:endParaRPr lang="en-US" sz="4000" dirty="0"/>
          </a:p>
        </p:txBody>
      </p:sp>
      <p:sp>
        <p:nvSpPr>
          <p:cNvPr id="3" name="Content Placeholder 2">
            <a:extLst>
              <a:ext uri="{FF2B5EF4-FFF2-40B4-BE49-F238E27FC236}">
                <a16:creationId xmlns:a16="http://schemas.microsoft.com/office/drawing/2014/main" id="{6596B007-6C76-409E-8B85-BB8CFFCF955F}"/>
              </a:ext>
            </a:extLst>
          </p:cNvPr>
          <p:cNvSpPr>
            <a:spLocks noGrp="1"/>
          </p:cNvSpPr>
          <p:nvPr>
            <p:ph sz="half" idx="1"/>
          </p:nvPr>
        </p:nvSpPr>
        <p:spPr>
          <a:xfrm>
            <a:off x="1449216" y="2020817"/>
            <a:ext cx="8473717" cy="3448595"/>
          </a:xfrm>
        </p:spPr>
        <p:txBody>
          <a:bodyPr>
            <a:normAutofit/>
          </a:bodyPr>
          <a:lstStyle/>
          <a:p>
            <a:pPr marL="0" indent="0">
              <a:buNone/>
            </a:pPr>
            <a:r>
              <a:rPr lang="en-US" b="1" dirty="0"/>
              <a:t>This week’s assignment focuses on literary analysis of a monologue. You have two choices. Depending on where you would like the grade: Reading Category OR Speaking and Listening</a:t>
            </a:r>
          </a:p>
          <a:p>
            <a:pPr marL="0" indent="0">
              <a:buNone/>
            </a:pPr>
            <a:endParaRPr lang="en-US" b="1" dirty="0"/>
          </a:p>
          <a:p>
            <a:pPr marL="0" indent="0">
              <a:buNone/>
            </a:pPr>
            <a:r>
              <a:rPr lang="en-US" b="1" dirty="0"/>
              <a:t>Yesterday:  You completed </a:t>
            </a:r>
            <a:r>
              <a:rPr lang="en-US" b="1" dirty="0">
                <a:effectLst>
                  <a:outerShdw blurRad="38100" dist="38100" dir="2700000" algn="tl">
                    <a:srgbClr val="000000">
                      <a:alpha val="43137"/>
                    </a:srgbClr>
                  </a:outerShdw>
                </a:effectLst>
              </a:rPr>
              <a:t>Step </a:t>
            </a: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en-US" b="1" dirty="0">
                <a:effectLst>
                  <a:outerShdw blurRad="38100" dist="38100" dir="2700000" algn="tl">
                    <a:srgbClr val="000000">
                      <a:alpha val="43137"/>
                    </a:srgbClr>
                  </a:outerShdw>
                </a:effectLst>
              </a:rPr>
              <a:t> – Choose a monologue</a:t>
            </a:r>
            <a:endParaRPr lang="en-US" b="1" dirty="0"/>
          </a:p>
          <a:p>
            <a:pPr marL="0" indent="0">
              <a:buNone/>
            </a:pPr>
            <a:r>
              <a:rPr lang="en-US" b="1" dirty="0">
                <a:solidFill>
                  <a:srgbClr val="C00000"/>
                </a:solidFill>
              </a:rPr>
              <a:t>TODAY:  You will complete </a:t>
            </a:r>
            <a:r>
              <a:rPr lang="en-US" b="1" dirty="0">
                <a:solidFill>
                  <a:srgbClr val="C00000"/>
                </a:solidFill>
                <a:effectLst>
                  <a:outerShdw blurRad="38100" dist="38100" dir="2700000" algn="tl">
                    <a:srgbClr val="000000">
                      <a:alpha val="43137"/>
                    </a:srgbClr>
                  </a:outerShdw>
                </a:effectLst>
              </a:rPr>
              <a:t>Step 2 – Analyze the monologue</a:t>
            </a:r>
          </a:p>
          <a:p>
            <a:pPr marL="0" indent="0">
              <a:buNone/>
            </a:pPr>
            <a:endParaRPr lang="en-US" dirty="0"/>
          </a:p>
        </p:txBody>
      </p:sp>
      <p:pic>
        <p:nvPicPr>
          <p:cNvPr id="6" name="Content Placeholder 5" descr="Drama">
            <a:extLst>
              <a:ext uri="{FF2B5EF4-FFF2-40B4-BE49-F238E27FC236}">
                <a16:creationId xmlns:a16="http://schemas.microsoft.com/office/drawing/2014/main" id="{E127078F-F71C-4382-90BC-A55F5EF02B78}"/>
              </a:ext>
            </a:extLst>
          </p:cNvPr>
          <p:cNvPicPr>
            <a:picLocks noGrp="1" noChangeAspect="1"/>
          </p:cNvPicPr>
          <p:nvPr>
            <p:ph sz="half" idx="2"/>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548594" y="233395"/>
            <a:ext cx="1506258" cy="1506258"/>
          </a:xfrm>
        </p:spPr>
      </p:pic>
    </p:spTree>
    <p:extLst>
      <p:ext uri="{BB962C8B-B14F-4D97-AF65-F5344CB8AC3E}">
        <p14:creationId xmlns:p14="http://schemas.microsoft.com/office/powerpoint/2010/main" val="384471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2688-7ECF-4A87-BE3A-8012842DA1E8}"/>
              </a:ext>
            </a:extLst>
          </p:cNvPr>
          <p:cNvSpPr>
            <a:spLocks noGrp="1"/>
          </p:cNvSpPr>
          <p:nvPr>
            <p:ph type="title"/>
          </p:nvPr>
        </p:nvSpPr>
        <p:spPr>
          <a:xfrm>
            <a:off x="1449217" y="541867"/>
            <a:ext cx="9605635" cy="1322327"/>
          </a:xfrm>
        </p:spPr>
        <p:txBody>
          <a:bodyPr>
            <a:normAutofit/>
          </a:bodyPr>
          <a:lstStyle/>
          <a:p>
            <a:r>
              <a:rPr lang="en-US" sz="4000" b="1" dirty="0">
                <a:solidFill>
                  <a:srgbClr val="C00000"/>
                </a:solidFill>
                <a:effectLst>
                  <a:outerShdw blurRad="38100" dist="38100" dir="2700000" algn="tl">
                    <a:srgbClr val="000000">
                      <a:alpha val="43137"/>
                    </a:srgbClr>
                  </a:outerShdw>
                </a:effectLst>
              </a:rPr>
              <a:t>Step </a:t>
            </a:r>
            <a:r>
              <a:rPr lang="en-US" sz="40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en-US" sz="4000" b="1" dirty="0"/>
              <a:t>: View monologue options &amp; choose one</a:t>
            </a:r>
            <a:endParaRPr lang="en-US" sz="4000" dirty="0"/>
          </a:p>
        </p:txBody>
      </p:sp>
      <p:sp>
        <p:nvSpPr>
          <p:cNvPr id="3" name="Content Placeholder 2">
            <a:extLst>
              <a:ext uri="{FF2B5EF4-FFF2-40B4-BE49-F238E27FC236}">
                <a16:creationId xmlns:a16="http://schemas.microsoft.com/office/drawing/2014/main" id="{6596B007-6C76-409E-8B85-BB8CFFCF955F}"/>
              </a:ext>
            </a:extLst>
          </p:cNvPr>
          <p:cNvSpPr>
            <a:spLocks noGrp="1"/>
          </p:cNvSpPr>
          <p:nvPr>
            <p:ph sz="half" idx="1"/>
          </p:nvPr>
        </p:nvSpPr>
        <p:spPr>
          <a:xfrm>
            <a:off x="1449217" y="2020817"/>
            <a:ext cx="9605636" cy="3448595"/>
          </a:xfrm>
        </p:spPr>
        <p:txBody>
          <a:bodyPr>
            <a:normAutofit/>
          </a:bodyPr>
          <a:lstStyle/>
          <a:p>
            <a:pPr marL="0" indent="0">
              <a:buNone/>
            </a:pPr>
            <a:r>
              <a:rPr lang="en-US" sz="2400" dirty="0"/>
              <a:t>*Rose’s monologue from the play </a:t>
            </a:r>
            <a:r>
              <a:rPr lang="en-US" sz="2400" i="1" dirty="0"/>
              <a:t>Fences</a:t>
            </a:r>
            <a:r>
              <a:rPr lang="en-US" sz="2400" dirty="0"/>
              <a:t> – video linked </a:t>
            </a:r>
            <a:r>
              <a:rPr lang="en-US" sz="2400" u="sng" dirty="0">
                <a:solidFill>
                  <a:srgbClr val="C00000"/>
                </a:solidFill>
                <a:hlinkClick r:id="rId2">
                  <a:extLst>
                    <a:ext uri="{A12FA001-AC4F-418D-AE19-62706E023703}">
                      <ahyp:hlinkClr xmlns:ahyp="http://schemas.microsoft.com/office/drawing/2018/hyperlinkcolor" val="tx"/>
                    </a:ext>
                  </a:extLst>
                </a:hlinkClick>
              </a:rPr>
              <a:t>here</a:t>
            </a:r>
            <a:br>
              <a:rPr lang="en-US" sz="2400" dirty="0"/>
            </a:br>
            <a:r>
              <a:rPr lang="en-US" sz="2400" dirty="0"/>
              <a:t>*Cher’s monologue from the movie </a:t>
            </a:r>
            <a:r>
              <a:rPr lang="en-US" sz="2400" i="1" dirty="0"/>
              <a:t>Clueless</a:t>
            </a:r>
            <a:r>
              <a:rPr lang="en-US" sz="2400" dirty="0"/>
              <a:t> – video linked </a:t>
            </a:r>
            <a:r>
              <a:rPr lang="en-US" sz="2400" u="sng" dirty="0">
                <a:solidFill>
                  <a:srgbClr val="C00000"/>
                </a:solidFill>
                <a:hlinkClick r:id="rId3">
                  <a:extLst>
                    <a:ext uri="{A12FA001-AC4F-418D-AE19-62706E023703}">
                      <ahyp:hlinkClr xmlns:ahyp="http://schemas.microsoft.com/office/drawing/2018/hyperlinkcolor" val="tx"/>
                    </a:ext>
                  </a:extLst>
                </a:hlinkClick>
              </a:rPr>
              <a:t>here</a:t>
            </a:r>
            <a:br>
              <a:rPr lang="en-US" sz="2400" dirty="0"/>
            </a:br>
            <a:r>
              <a:rPr lang="en-US" sz="2400" dirty="0"/>
              <a:t>*Sean’s monologue from the movie </a:t>
            </a:r>
            <a:r>
              <a:rPr lang="en-US" sz="2400" i="1" dirty="0"/>
              <a:t>Good Will Hunting</a:t>
            </a:r>
            <a:r>
              <a:rPr lang="en-US" sz="2400" dirty="0"/>
              <a:t> (*language alert) – video linked </a:t>
            </a:r>
            <a:r>
              <a:rPr lang="en-US" sz="2400" u="sng" dirty="0">
                <a:solidFill>
                  <a:srgbClr val="C00000"/>
                </a:solidFill>
                <a:hlinkClick r:id="rId4">
                  <a:extLst>
                    <a:ext uri="{A12FA001-AC4F-418D-AE19-62706E023703}">
                      <ahyp:hlinkClr xmlns:ahyp="http://schemas.microsoft.com/office/drawing/2018/hyperlinkcolor" val="tx"/>
                    </a:ext>
                  </a:extLst>
                </a:hlinkClick>
              </a:rPr>
              <a:t>here</a:t>
            </a:r>
            <a:endParaRPr lang="en-US" sz="2400" u="sng" dirty="0">
              <a:solidFill>
                <a:srgbClr val="C00000"/>
              </a:solidFill>
            </a:endParaRPr>
          </a:p>
          <a:p>
            <a:pPr marL="0" indent="0">
              <a:buNone/>
            </a:pPr>
            <a:endParaRPr lang="en-US" sz="2400" u="sng" dirty="0"/>
          </a:p>
          <a:p>
            <a:pPr marL="0" indent="0">
              <a:buNone/>
            </a:pPr>
            <a:r>
              <a:rPr lang="en-US" sz="2400" dirty="0">
                <a:effectLst>
                  <a:outerShdw blurRad="38100" dist="38100" dir="2700000" algn="tl">
                    <a:srgbClr val="000000">
                      <a:alpha val="43137"/>
                    </a:srgbClr>
                  </a:outerShdw>
                </a:effectLst>
              </a:rPr>
              <a:t>Full written text of monologues included at end of PPT</a:t>
            </a:r>
          </a:p>
        </p:txBody>
      </p:sp>
      <p:pic>
        <p:nvPicPr>
          <p:cNvPr id="7" name="Content Placeholder 5" descr="Drama">
            <a:extLst>
              <a:ext uri="{FF2B5EF4-FFF2-40B4-BE49-F238E27FC236}">
                <a16:creationId xmlns:a16="http://schemas.microsoft.com/office/drawing/2014/main" id="{FA553F22-010B-46B5-B61F-949E2B533CA3}"/>
              </a:ext>
            </a:extLst>
          </p:cNvPr>
          <p:cNvPicPr>
            <a:picLocks noGrp="1" noChangeAspect="1"/>
          </p:cNvPicPr>
          <p:nvPr>
            <p:ph sz="half" idx="2"/>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9548594" y="146309"/>
            <a:ext cx="1506258" cy="1506258"/>
          </a:xfrm>
        </p:spPr>
      </p:pic>
    </p:spTree>
    <p:extLst>
      <p:ext uri="{BB962C8B-B14F-4D97-AF65-F5344CB8AC3E}">
        <p14:creationId xmlns:p14="http://schemas.microsoft.com/office/powerpoint/2010/main" val="1493783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2688-7ECF-4A87-BE3A-8012842DA1E8}"/>
              </a:ext>
            </a:extLst>
          </p:cNvPr>
          <p:cNvSpPr>
            <a:spLocks noGrp="1"/>
          </p:cNvSpPr>
          <p:nvPr>
            <p:ph type="title"/>
          </p:nvPr>
        </p:nvSpPr>
        <p:spPr>
          <a:xfrm>
            <a:off x="1449217" y="541867"/>
            <a:ext cx="9605635" cy="1322327"/>
          </a:xfrm>
        </p:spPr>
        <p:txBody>
          <a:bodyPr>
            <a:normAutofit/>
          </a:bodyPr>
          <a:lstStyle/>
          <a:p>
            <a:r>
              <a:rPr lang="en-US" sz="3600" b="1" dirty="0">
                <a:solidFill>
                  <a:srgbClr val="C00000"/>
                </a:solidFill>
                <a:effectLst>
                  <a:outerShdw blurRad="38100" dist="38100" dir="2700000" algn="tl">
                    <a:srgbClr val="000000">
                      <a:alpha val="43137"/>
                    </a:srgbClr>
                  </a:outerShdw>
                </a:effectLst>
              </a:rPr>
              <a:t>Step 2</a:t>
            </a:r>
            <a:r>
              <a:rPr lang="en-US" sz="3600" b="1" dirty="0"/>
              <a:t>: Analyze monologue (choose assignment option)</a:t>
            </a:r>
            <a:endParaRPr lang="en-US" sz="3600" dirty="0"/>
          </a:p>
        </p:txBody>
      </p:sp>
      <p:sp>
        <p:nvSpPr>
          <p:cNvPr id="3" name="Content Placeholder 2">
            <a:extLst>
              <a:ext uri="{FF2B5EF4-FFF2-40B4-BE49-F238E27FC236}">
                <a16:creationId xmlns:a16="http://schemas.microsoft.com/office/drawing/2014/main" id="{6596B007-6C76-409E-8B85-BB8CFFCF955F}"/>
              </a:ext>
            </a:extLst>
          </p:cNvPr>
          <p:cNvSpPr>
            <a:spLocks noGrp="1"/>
          </p:cNvSpPr>
          <p:nvPr>
            <p:ph sz="half" idx="1"/>
          </p:nvPr>
        </p:nvSpPr>
        <p:spPr>
          <a:xfrm>
            <a:off x="1449216" y="2020817"/>
            <a:ext cx="9988041" cy="4075183"/>
          </a:xfrm>
        </p:spPr>
        <p:txBody>
          <a:bodyPr>
            <a:normAutofit fontScale="85000" lnSpcReduction="10000"/>
          </a:bodyPr>
          <a:lstStyle/>
          <a:p>
            <a:pPr marL="0" lvl="0" indent="0">
              <a:buNone/>
            </a:pPr>
            <a:r>
              <a:rPr lang="en-US" sz="2400" dirty="0"/>
              <a:t>Complete </a:t>
            </a:r>
            <a:r>
              <a:rPr lang="en-US" sz="2400" b="1" u="sng" dirty="0">
                <a:highlight>
                  <a:srgbClr val="FFFF00"/>
                </a:highlight>
              </a:rPr>
              <a:t>ONE</a:t>
            </a:r>
            <a:r>
              <a:rPr lang="en-US" sz="2400" dirty="0"/>
              <a:t> of the following assignments for the monologue you have chosen:</a:t>
            </a:r>
          </a:p>
          <a:p>
            <a:pPr marL="0" lvl="0" indent="0">
              <a:buNone/>
            </a:pPr>
            <a:r>
              <a:rPr lang="en-US" sz="2400" b="1" dirty="0">
                <a:solidFill>
                  <a:srgbClr val="C00000"/>
                </a:solidFill>
                <a:effectLst>
                  <a:outerShdw blurRad="38100" dist="38100" dir="2700000" algn="tl">
                    <a:srgbClr val="000000">
                      <a:alpha val="43137"/>
                    </a:srgbClr>
                  </a:outerShdw>
                </a:effectLst>
              </a:rPr>
              <a:t>Speaking &amp; Listening Category </a:t>
            </a:r>
            <a:r>
              <a:rPr lang="en-US" sz="2400" dirty="0"/>
              <a:t>– Perform the monologue via </a:t>
            </a:r>
            <a:r>
              <a:rPr lang="en-US" sz="2400" dirty="0" err="1">
                <a:solidFill>
                  <a:srgbClr val="C00000"/>
                </a:solidFill>
              </a:rPr>
              <a:t>FlipGrid</a:t>
            </a:r>
            <a:r>
              <a:rPr lang="en-US" sz="2400" dirty="0"/>
              <a:t> considering all the elements of performance delivery learned this week. </a:t>
            </a:r>
            <a:r>
              <a:rPr lang="en-US" sz="2400" dirty="0">
                <a:sym typeface="Wingdings" panose="05000000000000000000" pitchFamily="2" charset="2"/>
              </a:rPr>
              <a:t> </a:t>
            </a:r>
            <a:r>
              <a:rPr lang="en-US" sz="2400" dirty="0">
                <a:solidFill>
                  <a:srgbClr val="C00000"/>
                </a:solidFill>
                <a:sym typeface="Wingdings" panose="05000000000000000000" pitchFamily="2" charset="2"/>
                <a:hlinkClick r:id="rId2"/>
              </a:rPr>
              <a:t>https://flipgrid.com/ef0ff4df</a:t>
            </a:r>
            <a:endParaRPr lang="en-US" sz="2400" dirty="0">
              <a:solidFill>
                <a:srgbClr val="C00000"/>
              </a:solidFill>
              <a:sym typeface="Wingdings" panose="05000000000000000000" pitchFamily="2" charset="2"/>
            </a:endParaRPr>
          </a:p>
          <a:p>
            <a:pPr marL="0" lvl="0" indent="0">
              <a:buNone/>
            </a:pPr>
            <a:r>
              <a:rPr lang="en-US" sz="2400" b="1" dirty="0">
                <a:solidFill>
                  <a:srgbClr val="C00000"/>
                </a:solidFill>
                <a:effectLst>
                  <a:outerShdw blurRad="38100" dist="38100" dir="2700000" algn="tl">
                    <a:srgbClr val="000000">
                      <a:alpha val="43137"/>
                    </a:srgbClr>
                  </a:outerShdw>
                </a:effectLst>
              </a:rPr>
              <a:t>Reading Category </a:t>
            </a:r>
            <a:r>
              <a:rPr lang="en-US" sz="2400" dirty="0"/>
              <a:t>– Short Answer responses to the questions below: (In Google Drive)</a:t>
            </a:r>
          </a:p>
          <a:p>
            <a:pPr marL="465138" lvl="0"/>
            <a:r>
              <a:rPr lang="en-US" sz="2400" dirty="0"/>
              <a:t>What are </a:t>
            </a:r>
            <a:r>
              <a:rPr lang="en-US" sz="2400" b="1" dirty="0"/>
              <a:t>two visual delivery elements</a:t>
            </a:r>
            <a:r>
              <a:rPr lang="en-US" sz="2400" dirty="0"/>
              <a:t> the speaker used and why?</a:t>
            </a:r>
          </a:p>
          <a:p>
            <a:pPr marL="465138" lvl="0"/>
            <a:r>
              <a:rPr lang="en-US" sz="2400" dirty="0"/>
              <a:t>What are </a:t>
            </a:r>
            <a:r>
              <a:rPr lang="en-US" sz="2400" b="1" dirty="0"/>
              <a:t>two vocal delivery elements</a:t>
            </a:r>
            <a:r>
              <a:rPr lang="en-US" sz="2400" dirty="0"/>
              <a:t> the speaker used and why?</a:t>
            </a:r>
          </a:p>
          <a:p>
            <a:pPr marL="465138" lvl="0"/>
            <a:r>
              <a:rPr lang="en-US" sz="2400" dirty="0"/>
              <a:t>Make </a:t>
            </a:r>
            <a:r>
              <a:rPr lang="en-US" sz="2400" b="1" dirty="0"/>
              <a:t>two inferences</a:t>
            </a:r>
            <a:r>
              <a:rPr lang="en-US" sz="2400" dirty="0"/>
              <a:t> about the scenario. </a:t>
            </a:r>
          </a:p>
          <a:p>
            <a:pPr marL="465138" lvl="0"/>
            <a:r>
              <a:rPr lang="en-US" sz="2400" dirty="0"/>
              <a:t>If you were to perform this monologue, what are </a:t>
            </a:r>
            <a:r>
              <a:rPr lang="en-US" sz="2400" b="1" dirty="0"/>
              <a:t>2 specific performance choices</a:t>
            </a:r>
            <a:r>
              <a:rPr lang="en-US" sz="2400" dirty="0"/>
              <a:t> (</a:t>
            </a:r>
            <a:r>
              <a:rPr lang="en-US" sz="2400" b="1" dirty="0"/>
              <a:t>visually</a:t>
            </a:r>
            <a:r>
              <a:rPr lang="en-US" sz="2400" dirty="0"/>
              <a:t> or </a:t>
            </a:r>
            <a:r>
              <a:rPr lang="en-US" sz="2400" b="1" dirty="0"/>
              <a:t>vocally</a:t>
            </a:r>
            <a:r>
              <a:rPr lang="en-US" sz="2400" dirty="0"/>
              <a:t>) you would do differently to make it your own?</a:t>
            </a:r>
          </a:p>
          <a:p>
            <a:pPr marL="0" indent="0">
              <a:buNone/>
            </a:pPr>
            <a:endParaRPr lang="en-US" dirty="0">
              <a:effectLst>
                <a:outerShdw blurRad="38100" dist="38100" dir="2700000" algn="tl">
                  <a:srgbClr val="000000">
                    <a:alpha val="43137"/>
                  </a:srgbClr>
                </a:outerShdw>
              </a:effectLst>
            </a:endParaRPr>
          </a:p>
        </p:txBody>
      </p:sp>
      <p:pic>
        <p:nvPicPr>
          <p:cNvPr id="7" name="Content Placeholder 5" descr="Drama">
            <a:extLst>
              <a:ext uri="{FF2B5EF4-FFF2-40B4-BE49-F238E27FC236}">
                <a16:creationId xmlns:a16="http://schemas.microsoft.com/office/drawing/2014/main" id="{08A25343-4ED4-4504-B809-21C27E4EA7B1}"/>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9548594" y="233395"/>
            <a:ext cx="1506258" cy="1506258"/>
          </a:xfrm>
        </p:spPr>
      </p:pic>
    </p:spTree>
    <p:extLst>
      <p:ext uri="{BB962C8B-B14F-4D97-AF65-F5344CB8AC3E}">
        <p14:creationId xmlns:p14="http://schemas.microsoft.com/office/powerpoint/2010/main" val="3883953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2688-7ECF-4A87-BE3A-8012842DA1E8}"/>
              </a:ext>
            </a:extLst>
          </p:cNvPr>
          <p:cNvSpPr>
            <a:spLocks noGrp="1"/>
          </p:cNvSpPr>
          <p:nvPr>
            <p:ph type="title"/>
          </p:nvPr>
        </p:nvSpPr>
        <p:spPr>
          <a:xfrm>
            <a:off x="1449217" y="541867"/>
            <a:ext cx="9605635" cy="1322327"/>
          </a:xfrm>
        </p:spPr>
        <p:txBody>
          <a:bodyPr>
            <a:normAutofit/>
          </a:bodyPr>
          <a:lstStyle/>
          <a:p>
            <a:r>
              <a:rPr lang="en-US" sz="3600" b="1" dirty="0">
                <a:solidFill>
                  <a:srgbClr val="C00000"/>
                </a:solidFill>
                <a:effectLst>
                  <a:outerShdw blurRad="38100" dist="38100" dir="2700000" algn="tl">
                    <a:srgbClr val="000000">
                      <a:alpha val="43137"/>
                    </a:srgbClr>
                  </a:outerShdw>
                </a:effectLst>
              </a:rPr>
              <a:t>Step 2</a:t>
            </a:r>
            <a:r>
              <a:rPr lang="en-US" sz="3600" b="1" dirty="0"/>
              <a:t>: Analyze monologue (choose assignment option)</a:t>
            </a:r>
            <a:endParaRPr lang="en-US" sz="3600" dirty="0"/>
          </a:p>
        </p:txBody>
      </p:sp>
      <p:sp>
        <p:nvSpPr>
          <p:cNvPr id="3" name="Content Placeholder 2">
            <a:extLst>
              <a:ext uri="{FF2B5EF4-FFF2-40B4-BE49-F238E27FC236}">
                <a16:creationId xmlns:a16="http://schemas.microsoft.com/office/drawing/2014/main" id="{6596B007-6C76-409E-8B85-BB8CFFCF955F}"/>
              </a:ext>
            </a:extLst>
          </p:cNvPr>
          <p:cNvSpPr>
            <a:spLocks noGrp="1"/>
          </p:cNvSpPr>
          <p:nvPr>
            <p:ph sz="half" idx="1"/>
          </p:nvPr>
        </p:nvSpPr>
        <p:spPr>
          <a:xfrm>
            <a:off x="1449216" y="2020817"/>
            <a:ext cx="9743717" cy="4017126"/>
          </a:xfrm>
        </p:spPr>
        <p:txBody>
          <a:bodyPr>
            <a:normAutofit/>
          </a:bodyPr>
          <a:lstStyle/>
          <a:p>
            <a:pPr marL="0" indent="0">
              <a:buNone/>
            </a:pPr>
            <a:r>
              <a:rPr lang="en-US" sz="2200" u="sng" dirty="0"/>
              <a:t>Requirements</a:t>
            </a:r>
            <a:r>
              <a:rPr lang="en-US" sz="2200" dirty="0"/>
              <a:t>:</a:t>
            </a:r>
          </a:p>
          <a:p>
            <a:pPr marL="465138" lvl="0"/>
            <a:r>
              <a:rPr lang="en-US" sz="2200" b="1" dirty="0">
                <a:solidFill>
                  <a:srgbClr val="C00000"/>
                </a:solidFill>
                <a:effectLst>
                  <a:outerShdw blurRad="38100" dist="38100" dir="2700000" algn="tl">
                    <a:srgbClr val="000000">
                      <a:alpha val="43137"/>
                    </a:srgbClr>
                  </a:outerShdw>
                </a:effectLst>
              </a:rPr>
              <a:t>Speaking &amp; Listening Category </a:t>
            </a:r>
            <a:r>
              <a:rPr lang="en-US" sz="2200" dirty="0"/>
              <a:t>- For your performance of the monologue, use performance elements that you’ve learned this week. The choices you make in the performance of the monologue should demonstrate your understanding of the monologue. </a:t>
            </a:r>
          </a:p>
          <a:p>
            <a:pPr marL="465138" lvl="0"/>
            <a:r>
              <a:rPr lang="en-US" sz="2200" b="1" dirty="0">
                <a:solidFill>
                  <a:srgbClr val="C00000"/>
                </a:solidFill>
                <a:effectLst>
                  <a:outerShdw blurRad="38100" dist="38100" dir="2700000" algn="tl">
                    <a:srgbClr val="000000">
                      <a:alpha val="43137"/>
                    </a:srgbClr>
                  </a:outerShdw>
                </a:effectLst>
              </a:rPr>
              <a:t>Reading Category </a:t>
            </a:r>
            <a:r>
              <a:rPr lang="en-US" sz="2200" dirty="0"/>
              <a:t>- For the short answer questions, respond in 3-4 sentences for each question. Use complete sentences and details/examples to support your ideas.  Your answers should demonstrate your understanding of the monologue. </a:t>
            </a:r>
          </a:p>
          <a:p>
            <a:pPr marL="0" indent="0">
              <a:buNone/>
            </a:pPr>
            <a:endParaRPr lang="en-US" sz="2200" dirty="0">
              <a:effectLst>
                <a:outerShdw blurRad="38100" dist="38100" dir="2700000" algn="tl">
                  <a:srgbClr val="000000">
                    <a:alpha val="43137"/>
                  </a:srgbClr>
                </a:outerShdw>
              </a:effectLst>
            </a:endParaRPr>
          </a:p>
        </p:txBody>
      </p:sp>
      <p:pic>
        <p:nvPicPr>
          <p:cNvPr id="7" name="Content Placeholder 5" descr="Drama">
            <a:extLst>
              <a:ext uri="{FF2B5EF4-FFF2-40B4-BE49-F238E27FC236}">
                <a16:creationId xmlns:a16="http://schemas.microsoft.com/office/drawing/2014/main" id="{748F9375-8751-42B4-8CCD-750F5472107B}"/>
              </a:ext>
            </a:extLst>
          </p:cNvPr>
          <p:cNvPicPr>
            <a:picLocks noGrp="1" noChangeAspect="1"/>
          </p:cNvPicPr>
          <p:nvPr>
            <p:ph sz="half" idx="2"/>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548594" y="233395"/>
            <a:ext cx="1506258" cy="1506258"/>
          </a:xfrm>
        </p:spPr>
      </p:pic>
    </p:spTree>
    <p:extLst>
      <p:ext uri="{BB962C8B-B14F-4D97-AF65-F5344CB8AC3E}">
        <p14:creationId xmlns:p14="http://schemas.microsoft.com/office/powerpoint/2010/main" val="4033897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2F39FC6-D1F4-453C-8A2D-1E2C1B97C34C}"/>
              </a:ext>
            </a:extLst>
          </p:cNvPr>
          <p:cNvSpPr txBox="1">
            <a:spLocks/>
          </p:cNvSpPr>
          <p:nvPr/>
        </p:nvSpPr>
        <p:spPr>
          <a:xfrm>
            <a:off x="152398" y="1248243"/>
            <a:ext cx="11887199" cy="4862269"/>
          </a:xfrm>
          <a:prstGeom prst="rect">
            <a:avLst/>
          </a:prstGeom>
        </p:spPr>
        <p:txBody>
          <a:bodyPr>
            <a:normAutofit fontScale="925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US" b="1" dirty="0"/>
              <a:t>ROSE: </a:t>
            </a:r>
            <a:r>
              <a:rPr lang="en-US" dirty="0"/>
              <a:t>I been standing with you! I been right here with you, Troy. I got a life too. I gave eighteen years of my life to stand in the same spot with you. Don’t you think I ever wanted other things? Don’t you think I had dreams and hopes? What about my life? What about me? Don’t you think it ever crossed my mind to want to know other men? That I wanted to lay up somewhere and forget about my responsibilities? That I wanted someone to make me laugh so I could feel good? You not the only one who’s got wants and needs. But I held on to you, Troy. I took all my feelings, my wants and needs, my dreams…and I buried them inside you. I planted a seed and watched and prayed over it. I planted myself inside you and waited to bloom. And it didn’t take me no eighteen years to find out the soil was hard and rocky and it wasn’t never </a:t>
            </a:r>
            <a:r>
              <a:rPr lang="en-US" dirty="0" err="1"/>
              <a:t>gonna</a:t>
            </a:r>
            <a:r>
              <a:rPr lang="en-US" dirty="0"/>
              <a:t> bloom. </a:t>
            </a:r>
          </a:p>
          <a:p>
            <a:pPr marL="0" indent="0">
              <a:buNone/>
            </a:pPr>
            <a:r>
              <a:rPr lang="en-US" dirty="0"/>
              <a:t>But I held on to you, Troy. I held you tighter.  You was my husband. I owed you everything I had. Every part of me I could find to give you.  And upstairs in that room…with the darkness falling in on me…I gave everything I had to try and erase the doubt that you wasn’t the finest man in the world.  And wherever you was going…I wanted to be there with you. Cause you was my husband. Cause that’s the only way I was </a:t>
            </a:r>
            <a:r>
              <a:rPr lang="en-US" dirty="0" err="1"/>
              <a:t>gonna</a:t>
            </a:r>
            <a:r>
              <a:rPr lang="en-US" dirty="0"/>
              <a:t> survive as your wife. You always talking about what you give…and what you don’t have to give. But you take, too.  You take…and don’t even know nobody’s giving!</a:t>
            </a:r>
          </a:p>
        </p:txBody>
      </p:sp>
      <p:sp>
        <p:nvSpPr>
          <p:cNvPr id="3" name="Title 1">
            <a:extLst>
              <a:ext uri="{FF2B5EF4-FFF2-40B4-BE49-F238E27FC236}">
                <a16:creationId xmlns:a16="http://schemas.microsoft.com/office/drawing/2014/main" id="{CDD781F1-7EFE-4331-8165-A522587BFB37}"/>
              </a:ext>
            </a:extLst>
          </p:cNvPr>
          <p:cNvSpPr txBox="1">
            <a:spLocks/>
          </p:cNvSpPr>
          <p:nvPr/>
        </p:nvSpPr>
        <p:spPr>
          <a:xfrm>
            <a:off x="1294361" y="400496"/>
            <a:ext cx="9603275" cy="586476"/>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spcAft>
                <a:spcPts val="1200"/>
              </a:spcAft>
            </a:pPr>
            <a:r>
              <a:rPr lang="en-US" sz="4000" dirty="0"/>
              <a:t>Rose’s monologue from </a:t>
            </a:r>
            <a:r>
              <a:rPr lang="en-US" sz="4000" i="1" dirty="0"/>
              <a:t>fences</a:t>
            </a:r>
            <a:endParaRPr lang="en-US" sz="4000" dirty="0"/>
          </a:p>
        </p:txBody>
      </p:sp>
      <p:cxnSp>
        <p:nvCxnSpPr>
          <p:cNvPr id="4" name="Straight Connector 3">
            <a:extLst>
              <a:ext uri="{FF2B5EF4-FFF2-40B4-BE49-F238E27FC236}">
                <a16:creationId xmlns:a16="http://schemas.microsoft.com/office/drawing/2014/main" id="{A0107107-543D-42A6-8B43-B00118CB48A6}"/>
              </a:ext>
            </a:extLst>
          </p:cNvPr>
          <p:cNvCxnSpPr>
            <a:cxnSpLocks/>
          </p:cNvCxnSpPr>
          <p:nvPr/>
        </p:nvCxnSpPr>
        <p:spPr>
          <a:xfrm>
            <a:off x="859310" y="1063322"/>
            <a:ext cx="1026984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151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2F39FC6-D1F4-453C-8A2D-1E2C1B97C34C}"/>
              </a:ext>
            </a:extLst>
          </p:cNvPr>
          <p:cNvSpPr txBox="1">
            <a:spLocks/>
          </p:cNvSpPr>
          <p:nvPr/>
        </p:nvSpPr>
        <p:spPr>
          <a:xfrm>
            <a:off x="859311" y="1248228"/>
            <a:ext cx="10269840" cy="4400213"/>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US" b="1" dirty="0"/>
              <a:t>Cher: </a:t>
            </a:r>
            <a:r>
              <a:rPr lang="en-US" dirty="0"/>
              <a:t>So, OK, like right now, for example, the Haitians need to come to America. But some people are all "What about the strain on our resources?" But it's like, when I had this garden party for my father's birthday right? I said R.S.V.P. because it was a sit-down dinner. But people came that like, did not R.S.V.P. so I was like, totally </a:t>
            </a:r>
            <a:r>
              <a:rPr lang="en-US" dirty="0" err="1"/>
              <a:t>buggin</a:t>
            </a:r>
            <a:r>
              <a:rPr lang="en-US" dirty="0"/>
              <a:t>'. I had to haul ass to the kitchen, redistribute the food, squish in extra place settings, but by the end of the day it was like, the more the merrier! And so, if the government could just get to the kitchen, rearrange some things, we could certainly party with the Haitians. And in conclusion, may I please remind you that it does not say R.S.V.P. on the Statue of Liberty?</a:t>
            </a:r>
          </a:p>
          <a:p>
            <a:pPr lvl="1"/>
            <a:endParaRPr lang="en-US" dirty="0"/>
          </a:p>
        </p:txBody>
      </p:sp>
      <p:sp>
        <p:nvSpPr>
          <p:cNvPr id="3" name="Title 1">
            <a:extLst>
              <a:ext uri="{FF2B5EF4-FFF2-40B4-BE49-F238E27FC236}">
                <a16:creationId xmlns:a16="http://schemas.microsoft.com/office/drawing/2014/main" id="{CDD781F1-7EFE-4331-8165-A522587BFB37}"/>
              </a:ext>
            </a:extLst>
          </p:cNvPr>
          <p:cNvSpPr txBox="1">
            <a:spLocks/>
          </p:cNvSpPr>
          <p:nvPr/>
        </p:nvSpPr>
        <p:spPr>
          <a:xfrm>
            <a:off x="1294361" y="400496"/>
            <a:ext cx="9603275" cy="586476"/>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spcAft>
                <a:spcPts val="1200"/>
              </a:spcAft>
            </a:pPr>
            <a:r>
              <a:rPr lang="en-US" sz="4000" dirty="0"/>
              <a:t>Cher’s monologue from </a:t>
            </a:r>
            <a:r>
              <a:rPr lang="en-US" sz="4000" i="1" dirty="0"/>
              <a:t>Clueless</a:t>
            </a:r>
            <a:endParaRPr lang="en-US" sz="4000" dirty="0"/>
          </a:p>
        </p:txBody>
      </p:sp>
      <p:cxnSp>
        <p:nvCxnSpPr>
          <p:cNvPr id="4" name="Straight Connector 3">
            <a:extLst>
              <a:ext uri="{FF2B5EF4-FFF2-40B4-BE49-F238E27FC236}">
                <a16:creationId xmlns:a16="http://schemas.microsoft.com/office/drawing/2014/main" id="{A0107107-543D-42A6-8B43-B00118CB48A6}"/>
              </a:ext>
            </a:extLst>
          </p:cNvPr>
          <p:cNvCxnSpPr>
            <a:cxnSpLocks/>
          </p:cNvCxnSpPr>
          <p:nvPr/>
        </p:nvCxnSpPr>
        <p:spPr>
          <a:xfrm>
            <a:off x="859310" y="1063322"/>
            <a:ext cx="1026984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940578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Type xmlns="25715086-fb56-448a-8f44-7ff13588087d" xsi:nil="true"/>
    <CultureName xmlns="25715086-fb56-448a-8f44-7ff13588087d" xsi:nil="true"/>
    <Students xmlns="25715086-fb56-448a-8f44-7ff13588087d">
      <UserInfo>
        <DisplayName/>
        <AccountId xsi:nil="true"/>
        <AccountType/>
      </UserInfo>
    </Students>
    <Invited_Students xmlns="25715086-fb56-448a-8f44-7ff13588087d" xsi:nil="true"/>
    <LMS_Mappings xmlns="25715086-fb56-448a-8f44-7ff13588087d" xsi:nil="true"/>
    <Self_Registration_Enabled xmlns="25715086-fb56-448a-8f44-7ff13588087d" xsi:nil="true"/>
    <Math_Settings xmlns="25715086-fb56-448a-8f44-7ff13588087d" xsi:nil="true"/>
    <Teachers xmlns="25715086-fb56-448a-8f44-7ff13588087d">
      <UserInfo>
        <DisplayName/>
        <AccountId xsi:nil="true"/>
        <AccountType/>
      </UserInfo>
    </Teachers>
    <Student_Groups xmlns="25715086-fb56-448a-8f44-7ff13588087d">
      <UserInfo>
        <DisplayName/>
        <AccountId xsi:nil="true"/>
        <AccountType/>
      </UserInfo>
    </Student_Groups>
    <Invited_Teachers xmlns="25715086-fb56-448a-8f44-7ff13588087d" xsi:nil="true"/>
    <Templates xmlns="25715086-fb56-448a-8f44-7ff13588087d" xsi:nil="true"/>
    <Has_Teacher_Only_SectionGroup xmlns="25715086-fb56-448a-8f44-7ff13588087d" xsi:nil="true"/>
    <Distribution_Groups xmlns="25715086-fb56-448a-8f44-7ff13588087d" xsi:nil="true"/>
    <NotebookType xmlns="25715086-fb56-448a-8f44-7ff13588087d" xsi:nil="true"/>
    <AppVersion xmlns="25715086-fb56-448a-8f44-7ff13588087d" xsi:nil="true"/>
    <TeamsChannelId xmlns="25715086-fb56-448a-8f44-7ff13588087d" xsi:nil="true"/>
    <DefaultSectionNames xmlns="25715086-fb56-448a-8f44-7ff13588087d" xsi:nil="true"/>
    <Is_Collaboration_Space_Locked xmlns="25715086-fb56-448a-8f44-7ff13588087d" xsi:nil="true"/>
    <Owner xmlns="25715086-fb56-448a-8f44-7ff13588087d">
      <UserInfo>
        <DisplayName/>
        <AccountId xsi:nil="true"/>
        <AccountType/>
      </UserInfo>
    </Owner>
    <IsNotebookLocked xmlns="25715086-fb56-448a-8f44-7ff13588087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2CB943734C6304E9A9B1F24E81D5DD4" ma:contentTypeVersion="33" ma:contentTypeDescription="Create a new document." ma:contentTypeScope="" ma:versionID="e60047427866df3de33d623a22f51f7f">
  <xsd:schema xmlns:xsd="http://www.w3.org/2001/XMLSchema" xmlns:xs="http://www.w3.org/2001/XMLSchema" xmlns:p="http://schemas.microsoft.com/office/2006/metadata/properties" xmlns:ns3="bf11f4db-f016-4acd-a79c-dae28cb32233" xmlns:ns4="25715086-fb56-448a-8f44-7ff13588087d" targetNamespace="http://schemas.microsoft.com/office/2006/metadata/properties" ma:root="true" ma:fieldsID="87b1930c259cdc48a6657f9336b520c7" ns3:_="" ns4:_="">
    <xsd:import namespace="bf11f4db-f016-4acd-a79c-dae28cb32233"/>
    <xsd:import namespace="25715086-fb56-448a-8f44-7ff13588087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NotebookType" minOccurs="0"/>
                <xsd:element ref="ns4:FolderType" minOccurs="0"/>
                <xsd:element ref="ns4:CultureName" minOccurs="0"/>
                <xsd:element ref="ns4:AppVersion" minOccurs="0"/>
                <xsd:element ref="ns4:TeamsChannelId" minOccurs="0"/>
                <xsd:element ref="ns4:Owner"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ath_Settings" minOccurs="0"/>
                <xsd:element ref="ns4:MediaServiceAutoTags" minOccurs="0"/>
                <xsd:element ref="ns4:MediaServiceOCR" minOccurs="0"/>
                <xsd:element ref="ns4:Distribution_Groups" minOccurs="0"/>
                <xsd:element ref="ns4:LMS_Mappings" minOccurs="0"/>
                <xsd:element ref="ns4:MediaServiceAutoKeyPoints" minOccurs="0"/>
                <xsd:element ref="ns4:MediaServiceKeyPoints"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11f4db-f016-4acd-a79c-dae28cb3223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715086-fb56-448a-8f44-7ff13588087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20" nillable="true" ma:displayName="Default Section Names" ma:internalName="DefaultSectionNames">
      <xsd:simpleType>
        <xsd:restriction base="dms:Note">
          <xsd:maxLength value="255"/>
        </xsd:restriction>
      </xsd:simpleType>
    </xsd:element>
    <xsd:element name="Templates" ma:index="21" nillable="true" ma:displayName="Templates" ma:internalName="Templates">
      <xsd:simpleType>
        <xsd:restriction base="dms:Note">
          <xsd:maxLength value="255"/>
        </xsd:restriction>
      </xsd:simpleType>
    </xsd:element>
    <xsd:element name="Teachers" ma:index="22"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3"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4"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5" nillable="true" ma:displayName="Invited Teachers" ma:internalName="Invited_Teachers">
      <xsd:simpleType>
        <xsd:restriction base="dms:Note">
          <xsd:maxLength value="255"/>
        </xsd:restriction>
      </xsd:simpleType>
    </xsd:element>
    <xsd:element name="Invited_Students" ma:index="26" nillable="true" ma:displayName="Invited Students" ma:internalName="Invited_Students">
      <xsd:simpleType>
        <xsd:restriction base="dms:Note">
          <xsd:maxLength value="255"/>
        </xsd:restriction>
      </xsd:simpleType>
    </xsd:element>
    <xsd:element name="Self_Registration_Enabled" ma:index="27" nillable="true" ma:displayName="Self Registration Enabled" ma:internalName="Self_Registration_Enabled">
      <xsd:simpleType>
        <xsd:restriction base="dms:Boolean"/>
      </xsd:simpleType>
    </xsd:element>
    <xsd:element name="Has_Teacher_Only_SectionGroup" ma:index="28" nillable="true" ma:displayName="Has Teacher Only SectionGroup" ma:internalName="Has_Teacher_Only_SectionGroup">
      <xsd:simpleType>
        <xsd:restriction base="dms:Boolean"/>
      </xsd:simpleType>
    </xsd:element>
    <xsd:element name="Is_Collaboration_Space_Locked" ma:index="29" nillable="true" ma:displayName="Is Collaboration Space Locked" ma:internalName="Is_Collaboration_Space_Locked">
      <xsd:simpleType>
        <xsd:restriction base="dms:Boolean"/>
      </xsd:simpleType>
    </xsd:element>
    <xsd:element name="IsNotebookLocked" ma:index="30" nillable="true" ma:displayName="Is Notebook Locked" ma:internalName="IsNotebookLocked">
      <xsd:simpleType>
        <xsd:restriction base="dms:Boolean"/>
      </xsd:simpleType>
    </xsd:element>
    <xsd:element name="Math_Settings" ma:index="31" nillable="true" ma:displayName="Math Settings" ma:internalName="Math_Settings">
      <xsd:simpleType>
        <xsd:restriction base="dms:Text"/>
      </xsd:simpleType>
    </xsd:element>
    <xsd:element name="MediaServiceAutoTags" ma:index="32" nillable="true" ma:displayName="Tags" ma:internalName="MediaServiceAutoTags"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Distribution_Groups" ma:index="34" nillable="true" ma:displayName="Distribution Groups" ma:internalName="Distribution_Groups">
      <xsd:simpleType>
        <xsd:restriction base="dms:Note">
          <xsd:maxLength value="255"/>
        </xsd:restriction>
      </xsd:simpleType>
    </xsd:element>
    <xsd:element name="LMS_Mappings" ma:index="35" nillable="true" ma:displayName="LMS Mappings" ma:internalName="LMS_Mappings">
      <xsd:simpleType>
        <xsd:restriction base="dms:Note">
          <xsd:maxLength value="255"/>
        </xsd:restriction>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ServiceLocation" ma:index="4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AB8D0F-E9F1-45FE-AB28-DFEBEB2E7F14}">
  <ds:schemaRefs>
    <ds:schemaRef ds:uri="http://schemas.microsoft.com/sharepoint/v3/contenttype/forms"/>
  </ds:schemaRefs>
</ds:datastoreItem>
</file>

<file path=customXml/itemProps2.xml><?xml version="1.0" encoding="utf-8"?>
<ds:datastoreItem xmlns:ds="http://schemas.openxmlformats.org/officeDocument/2006/customXml" ds:itemID="{F9937060-91B2-4ED3-8E26-E018F6CF2432}">
  <ds:schemaRefs>
    <ds:schemaRef ds:uri="http://schemas.microsoft.com/office/2006/documentManagement/types"/>
    <ds:schemaRef ds:uri="25715086-fb56-448a-8f44-7ff13588087d"/>
    <ds:schemaRef ds:uri="http://purl.org/dc/elements/1.1/"/>
    <ds:schemaRef ds:uri="bf11f4db-f016-4acd-a79c-dae28cb32233"/>
    <ds:schemaRef ds:uri="http://schemas.microsoft.com/office/2006/metadata/properties"/>
    <ds:schemaRef ds:uri="http://www.w3.org/XML/1998/namespace"/>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D7FA4897-4C6E-42B6-B81A-38E14E72EF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11f4db-f016-4acd-a79c-dae28cb32233"/>
    <ds:schemaRef ds:uri="25715086-fb56-448a-8f44-7ff1358808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243</TotalTime>
  <Words>897</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Abadi Extra Light</vt:lpstr>
      <vt:lpstr>Arial</vt:lpstr>
      <vt:lpstr>Berlin Sans FB Demi</vt:lpstr>
      <vt:lpstr>Britannic Bold</vt:lpstr>
      <vt:lpstr>Gill Sans MT</vt:lpstr>
      <vt:lpstr>Wingdings</vt:lpstr>
      <vt:lpstr>Gallery</vt:lpstr>
      <vt:lpstr>Characterization Study</vt:lpstr>
      <vt:lpstr>Weekly Overview</vt:lpstr>
      <vt:lpstr>PowerPoint Presentation</vt:lpstr>
      <vt:lpstr>Literary Analysis:  Monologue Assignment</vt:lpstr>
      <vt:lpstr>Step 1: View monologue options &amp; choose one</vt:lpstr>
      <vt:lpstr>Step 2: Analyze monologue (choose assignment option)</vt:lpstr>
      <vt:lpstr>Step 2: Analyze monologue (choose assignment option)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Characterization Study</dc:title>
  <dc:creator>Katherine Curran</dc:creator>
  <cp:lastModifiedBy>Katherine Curran</cp:lastModifiedBy>
  <cp:revision>26</cp:revision>
  <dcterms:created xsi:type="dcterms:W3CDTF">2020-05-04T04:18:06Z</dcterms:created>
  <dcterms:modified xsi:type="dcterms:W3CDTF">2020-05-07T03:37:58Z</dcterms:modified>
</cp:coreProperties>
</file>