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42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4" d="100"/>
          <a:sy n="64" d="100"/>
        </p:scale>
        <p:origin x="6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C441-0BBE-48FC-B5AC-2735733E48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4FFBCE-08E9-42AF-9200-E57560AA5C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A8EECB-9E3A-4386-B6F9-0D9EF2A3537F}"/>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5" name="Footer Placeholder 4">
            <a:extLst>
              <a:ext uri="{FF2B5EF4-FFF2-40B4-BE49-F238E27FC236}">
                <a16:creationId xmlns:a16="http://schemas.microsoft.com/office/drawing/2014/main" id="{C34A8015-87D6-41E4-9656-E2341EB658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F64869-FE02-47A9-8F64-C654B66B085A}"/>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6808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CBE65-4D75-4E88-8568-7B804E5720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1C30FF-20AC-4726-957D-60C6418169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D87BC-A049-4A6D-A7C4-6215DEE35D91}"/>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5" name="Footer Placeholder 4">
            <a:extLst>
              <a:ext uri="{FF2B5EF4-FFF2-40B4-BE49-F238E27FC236}">
                <a16:creationId xmlns:a16="http://schemas.microsoft.com/office/drawing/2014/main" id="{1D6AAA2B-2A66-42D6-9696-65F2097D78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FC93A8-9929-4721-84A3-3646BA3C9036}"/>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1188078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D334C3-51C7-4036-941C-68C308C43F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626A97-95DF-4044-8467-CE43C517B2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EB900F-E5B8-4606-860D-6058776FE28D}"/>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5" name="Footer Placeholder 4">
            <a:extLst>
              <a:ext uri="{FF2B5EF4-FFF2-40B4-BE49-F238E27FC236}">
                <a16:creationId xmlns:a16="http://schemas.microsoft.com/office/drawing/2014/main" id="{3D6DD8CD-481F-47CA-9941-8C64887F27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E14EF7-6245-4F59-94AD-CBEFDDA660E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7619207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A1F67-3B80-4D87-96A3-0BCCB3988F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48D0A0-3404-434B-A3B2-7DC2AC1E53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82CC4E-7B9D-4636-B8D8-7D1F73EC56E0}"/>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5" name="Footer Placeholder 4">
            <a:extLst>
              <a:ext uri="{FF2B5EF4-FFF2-40B4-BE49-F238E27FC236}">
                <a16:creationId xmlns:a16="http://schemas.microsoft.com/office/drawing/2014/main" id="{9FF0C239-6426-4B41-993D-ADEE9BFE4D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74D629-C0F2-4154-B6B8-0CA54BFACE7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1420016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B7005-1891-4D6B-B5C7-27A5AFF17B3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B5D0915-C1FD-437F-AB43-556064D4B2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A6B340-1F6D-4923-9821-DBDBCB94C098}"/>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5" name="Footer Placeholder 4">
            <a:extLst>
              <a:ext uri="{FF2B5EF4-FFF2-40B4-BE49-F238E27FC236}">
                <a16:creationId xmlns:a16="http://schemas.microsoft.com/office/drawing/2014/main" id="{88C05D6E-E823-47B8-A749-A8ABD84F90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788A4D-3A04-4D70-A746-B7D19935FB6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4626930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9C5C-2994-47EB-9F7E-B3BBA11B95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34E999-2DFC-4BC8-B4BA-2511281B44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F5F556-EF91-451D-9CF4-C688E2D65C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CC766C-333C-4762-A76C-FC7DD06BCE53}"/>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6" name="Footer Placeholder 5">
            <a:extLst>
              <a:ext uri="{FF2B5EF4-FFF2-40B4-BE49-F238E27FC236}">
                <a16:creationId xmlns:a16="http://schemas.microsoft.com/office/drawing/2014/main" id="{3E6FD218-8FA9-43B4-9DE2-5CB8CF126C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E7C5587-701B-463E-867F-31E66CDE838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7364721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A4D03-D12A-456B-8BA2-6D5B8AC39C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6C217-0440-42D5-9B1C-62D8CBE7CF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94723F-7972-492E-B046-5FE30A3F3F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313FA5-8C4F-4A63-87FF-05EDE0D81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08E2F2-610E-4124-A27E-0D777CD37D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3DAB032-BF1E-46ED-9748-24CF284FB4E8}"/>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8" name="Footer Placeholder 7">
            <a:extLst>
              <a:ext uri="{FF2B5EF4-FFF2-40B4-BE49-F238E27FC236}">
                <a16:creationId xmlns:a16="http://schemas.microsoft.com/office/drawing/2014/main" id="{8324A3C6-ACDF-492B-BEAB-C72C2B1C5D0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F03693E-F966-46E0-9454-EF8959B7056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715141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8FA31-1D87-4FE9-BF1C-5AE10E7C85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8A85BE-1FBD-4325-9450-590E44FD702D}"/>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4" name="Footer Placeholder 3">
            <a:extLst>
              <a:ext uri="{FF2B5EF4-FFF2-40B4-BE49-F238E27FC236}">
                <a16:creationId xmlns:a16="http://schemas.microsoft.com/office/drawing/2014/main" id="{9772FB01-D689-4228-8BB7-D998DFF43A4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6B628A-77FA-45BC-8A6D-AE4FF224490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2474346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7C1B79-7FEB-4388-B54A-5CEE3491DEA7}"/>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3" name="Footer Placeholder 2">
            <a:extLst>
              <a:ext uri="{FF2B5EF4-FFF2-40B4-BE49-F238E27FC236}">
                <a16:creationId xmlns:a16="http://schemas.microsoft.com/office/drawing/2014/main" id="{0ABBAF26-9035-4D5C-9541-7E62A5E6E93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AD1C831-A0AB-4096-A917-26317EF5944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1979384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55C75-10F3-4164-9157-2E017E873A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AAD84D-0B7C-4B18-8D17-2B4EA6297D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603438F-B589-4B27-B45F-7A88155F0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CD836A-5C89-424F-9100-6445A7A94C3D}"/>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6" name="Footer Placeholder 5">
            <a:extLst>
              <a:ext uri="{FF2B5EF4-FFF2-40B4-BE49-F238E27FC236}">
                <a16:creationId xmlns:a16="http://schemas.microsoft.com/office/drawing/2014/main" id="{E97E7F32-4CD8-4B20-8206-E9CA6B04D0A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FA8BBB-2693-4751-B11A-5A0E706F3806}"/>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823097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6AAEF-8A8F-4321-84DC-F8C34201D1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6FD2EF-8BC4-41F2-A677-BCA64DAAFE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2CFAAD-A196-43E7-A505-9BC0600E45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024B53-4417-4743-9C02-5676F55B0357}"/>
              </a:ext>
            </a:extLst>
          </p:cNvPr>
          <p:cNvSpPr>
            <a:spLocks noGrp="1"/>
          </p:cNvSpPr>
          <p:nvPr>
            <p:ph type="dt" sz="half" idx="10"/>
          </p:nvPr>
        </p:nvSpPr>
        <p:spPr/>
        <p:txBody>
          <a:bodyPr/>
          <a:lstStyle/>
          <a:p>
            <a:fld id="{ED291B17-9318-49DB-B28B-6E5994AE9581}" type="datetime1">
              <a:rPr lang="en-US" smtClean="0"/>
              <a:t>5/19/2020</a:t>
            </a:fld>
            <a:endParaRPr lang="en-US" dirty="0"/>
          </a:p>
        </p:txBody>
      </p:sp>
      <p:sp>
        <p:nvSpPr>
          <p:cNvPr id="6" name="Footer Placeholder 5">
            <a:extLst>
              <a:ext uri="{FF2B5EF4-FFF2-40B4-BE49-F238E27FC236}">
                <a16:creationId xmlns:a16="http://schemas.microsoft.com/office/drawing/2014/main" id="{425AE5F3-2F82-44F9-9E88-61E488F115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67C3F3-1A28-46F5-A5A1-D60A043CF93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648628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8FC837-D1DF-4473-B792-E8AFE034F8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AE6932-3A32-43F2-A08D-715F7F47F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124B7A-6B7C-4098-8F62-1BCE9B2D35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5/19/2020</a:t>
            </a:fld>
            <a:endParaRPr lang="en-US" dirty="0"/>
          </a:p>
        </p:txBody>
      </p:sp>
      <p:sp>
        <p:nvSpPr>
          <p:cNvPr id="5" name="Footer Placeholder 4">
            <a:extLst>
              <a:ext uri="{FF2B5EF4-FFF2-40B4-BE49-F238E27FC236}">
                <a16:creationId xmlns:a16="http://schemas.microsoft.com/office/drawing/2014/main" id="{9C8C83CE-D16E-403B-A052-8D3B4CC05B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DBF78CE-353D-4C53-8A71-5147878967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80122410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document/d/1SBG6wd2qaaF_fligYf2af6CmIkhpRvvd7LDJLMad_bc/edit?usp=sharin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DB41D1-8A2F-42FB-A7C6-2EB4B24208F0}"/>
              </a:ext>
            </a:extLst>
          </p:cNvPr>
          <p:cNvPicPr>
            <a:picLocks noChangeAspect="1"/>
          </p:cNvPicPr>
          <p:nvPr/>
        </p:nvPicPr>
        <p:blipFill rotWithShape="1">
          <a:blip r:embed="rId2">
            <a:alphaModFix/>
          </a:blip>
          <a:srcRect t="16044"/>
          <a:stretch/>
        </p:blipFill>
        <p:spPr>
          <a:xfrm>
            <a:off x="0" y="-22"/>
            <a:ext cx="12191997" cy="6858022"/>
          </a:xfrm>
          <a:prstGeom prst="rect">
            <a:avLst/>
          </a:prstGeom>
        </p:spPr>
      </p:pic>
      <p:sp>
        <p:nvSpPr>
          <p:cNvPr id="2" name="Title 1">
            <a:extLst>
              <a:ext uri="{FF2B5EF4-FFF2-40B4-BE49-F238E27FC236}">
                <a16:creationId xmlns:a16="http://schemas.microsoft.com/office/drawing/2014/main" id="{DFD844F0-0375-4293-8E45-D8857406B868}"/>
              </a:ext>
            </a:extLst>
          </p:cNvPr>
          <p:cNvSpPr>
            <a:spLocks noGrp="1"/>
          </p:cNvSpPr>
          <p:nvPr>
            <p:ph type="ctrTitle"/>
          </p:nvPr>
        </p:nvSpPr>
        <p:spPr>
          <a:xfrm>
            <a:off x="222417" y="152400"/>
            <a:ext cx="5452529" cy="788622"/>
          </a:xfrm>
        </p:spPr>
        <p:txBody>
          <a:bodyPr anchor="t">
            <a:normAutofit/>
          </a:bodyPr>
          <a:lstStyle/>
          <a:p>
            <a:pPr algn="l"/>
            <a:r>
              <a:rPr lang="en-US" sz="4800" b="1" dirty="0">
                <a:solidFill>
                  <a:srgbClr val="8542A0"/>
                </a:solidFill>
                <a:effectLst>
                  <a:outerShdw blurRad="38100" dist="38100" dir="2700000" algn="tl">
                    <a:srgbClr val="000000">
                      <a:alpha val="43137"/>
                    </a:srgbClr>
                  </a:outerShdw>
                </a:effectLst>
                <a:latin typeface="Abadi Extra Light" panose="020B0204020104020204" pitchFamily="34" charset="0"/>
              </a:rPr>
              <a:t>Final week!</a:t>
            </a:r>
            <a:endParaRPr lang="en-US" sz="4800" dirty="0">
              <a:solidFill>
                <a:srgbClr val="8542A0"/>
              </a:solidFill>
            </a:endParaRPr>
          </a:p>
        </p:txBody>
      </p:sp>
      <p:sp>
        <p:nvSpPr>
          <p:cNvPr id="3" name="Subtitle 2">
            <a:extLst>
              <a:ext uri="{FF2B5EF4-FFF2-40B4-BE49-F238E27FC236}">
                <a16:creationId xmlns:a16="http://schemas.microsoft.com/office/drawing/2014/main" id="{F6C128E1-46C4-48F7-AAD0-A83F4D25752A}"/>
              </a:ext>
            </a:extLst>
          </p:cNvPr>
          <p:cNvSpPr>
            <a:spLocks noGrp="1"/>
          </p:cNvSpPr>
          <p:nvPr>
            <p:ph type="subTitle" idx="1"/>
          </p:nvPr>
        </p:nvSpPr>
        <p:spPr>
          <a:xfrm>
            <a:off x="222417" y="965200"/>
            <a:ext cx="6818463" cy="5740400"/>
          </a:xfrm>
        </p:spPr>
        <p:txBody>
          <a:bodyPr anchor="b">
            <a:noAutofit/>
          </a:bodyPr>
          <a:lstStyle/>
          <a:p>
            <a:pPr algn="l"/>
            <a:r>
              <a:rPr lang="en-US" sz="1800" b="1" dirty="0">
                <a:solidFill>
                  <a:srgbClr val="8542A0"/>
                </a:solidFill>
                <a:effectLst>
                  <a:outerShdw blurRad="38100" dist="38100" dir="2700000" algn="tl">
                    <a:srgbClr val="000000">
                      <a:alpha val="43137"/>
                    </a:srgbClr>
                  </a:outerShdw>
                </a:effectLst>
              </a:rPr>
              <a:t>*Optional final exam </a:t>
            </a:r>
            <a:r>
              <a:rPr lang="en-US" sz="1800" dirty="0">
                <a:solidFill>
                  <a:srgbClr val="8542A0"/>
                </a:solidFill>
              </a:rPr>
              <a:t>is available TODAY (5/19) until 11:59 p.m. N</a:t>
            </a:r>
            <a:r>
              <a:rPr lang="en-US" sz="1800" dirty="0">
                <a:solidFill>
                  <a:srgbClr val="8542A0"/>
                </a:solidFill>
                <a:sym typeface="Wingdings" panose="05000000000000000000" pitchFamily="2" charset="2"/>
              </a:rPr>
              <a:t>o submissions accepted after midnight </a:t>
            </a:r>
            <a:r>
              <a:rPr lang="en-US" sz="1800" dirty="0" err="1">
                <a:solidFill>
                  <a:srgbClr val="8542A0"/>
                </a:solidFill>
                <a:sym typeface="Wingdings" panose="05000000000000000000" pitchFamily="2" charset="2"/>
              </a:rPr>
              <a:t>tonigt</a:t>
            </a:r>
            <a:r>
              <a:rPr lang="en-US" sz="1800" dirty="0">
                <a:solidFill>
                  <a:srgbClr val="8542A0"/>
                </a:solidFill>
                <a:sym typeface="Wingdings" panose="05000000000000000000" pitchFamily="2" charset="2"/>
              </a:rPr>
              <a:t>.</a:t>
            </a:r>
          </a:p>
          <a:p>
            <a:pPr marL="342900" indent="-342900" algn="l">
              <a:buFont typeface="Wingdings" panose="05000000000000000000" pitchFamily="2" charset="2"/>
              <a:buChar char="à"/>
            </a:pPr>
            <a:r>
              <a:rPr lang="en-US" sz="1800" dirty="0">
                <a:solidFill>
                  <a:srgbClr val="8542A0"/>
                </a:solidFill>
                <a:sym typeface="Wingdings" panose="05000000000000000000" pitchFamily="2" charset="2"/>
              </a:rPr>
              <a:t>Final exam article is available in Zinc: </a:t>
            </a:r>
            <a:r>
              <a:rPr lang="en-US" sz="1800" b="1" dirty="0">
                <a:solidFill>
                  <a:srgbClr val="8542A0"/>
                </a:solidFill>
                <a:effectLst>
                  <a:outerShdw blurRad="38100" dist="38100" dir="2700000" algn="tl">
                    <a:srgbClr val="000000">
                      <a:alpha val="43137"/>
                    </a:srgbClr>
                  </a:outerShdw>
                </a:effectLst>
                <a:sym typeface="Wingdings" panose="05000000000000000000" pitchFamily="2" charset="2"/>
              </a:rPr>
              <a:t>Toni Morrison – Nobel Lecture</a:t>
            </a:r>
          </a:p>
          <a:p>
            <a:pPr marL="342900" indent="-342900" algn="l">
              <a:buFont typeface="Wingdings" panose="05000000000000000000" pitchFamily="2" charset="2"/>
              <a:buChar char="à"/>
            </a:pPr>
            <a:r>
              <a:rPr lang="en-US" sz="1800" dirty="0">
                <a:solidFill>
                  <a:srgbClr val="8542A0"/>
                </a:solidFill>
                <a:sym typeface="Wingdings" panose="05000000000000000000" pitchFamily="2" charset="2"/>
              </a:rPr>
              <a:t>Be sure to answer all of the multiple choice questions.</a:t>
            </a:r>
          </a:p>
          <a:p>
            <a:pPr marL="342900" indent="-342900" algn="l">
              <a:buFont typeface="Wingdings" panose="05000000000000000000" pitchFamily="2" charset="2"/>
              <a:buChar char="à"/>
            </a:pPr>
            <a:r>
              <a:rPr lang="en-US" sz="1800" dirty="0">
                <a:solidFill>
                  <a:srgbClr val="8542A0"/>
                </a:solidFill>
                <a:sym typeface="Wingdings" panose="05000000000000000000" pitchFamily="2" charset="2"/>
              </a:rPr>
              <a:t>Type your written response to the following prompt in Google Drive in the “Final Exam” folder:</a:t>
            </a:r>
          </a:p>
          <a:p>
            <a:r>
              <a:rPr lang="en-US" sz="1800" b="1" dirty="0">
                <a:solidFill>
                  <a:srgbClr val="8542A0"/>
                </a:solidFill>
              </a:rPr>
              <a:t> In Morrison's discussion of the power of language, she implies that all narrative must be political, and that stories must always have some larger meaning in relation to the world. She believes there is no such thing as "art for art's sake" or writing a nice story because it's nice. Do you agree that all art has to have some message? Defend your point of view with at least two examples.</a:t>
            </a:r>
          </a:p>
          <a:p>
            <a:r>
              <a:rPr lang="en-US" sz="1800" dirty="0">
                <a:solidFill>
                  <a:srgbClr val="8542A0"/>
                </a:solidFill>
              </a:rPr>
              <a:t> The text of the speech is available in the Google Drive Folder and also attached here for you to use for your textual evidence.</a:t>
            </a:r>
          </a:p>
          <a:p>
            <a:r>
              <a:rPr lang="en-US" sz="1800" dirty="0">
                <a:solidFill>
                  <a:srgbClr val="8542A0"/>
                </a:solidFill>
                <a:hlinkClick r:id="rId3"/>
              </a:rPr>
              <a:t>https://docs.google.com/document/d/1SBG6wd2qaaF_fligYf2af6CmIkhpRvvd7LDJLMad_bc/edit?usp=sharing</a:t>
            </a:r>
            <a:endParaRPr lang="en-US" sz="1800" dirty="0">
              <a:solidFill>
                <a:srgbClr val="8542A0"/>
              </a:solidFill>
            </a:endParaRPr>
          </a:p>
          <a:p>
            <a:pPr algn="l"/>
            <a:r>
              <a:rPr lang="en-US" sz="1800" b="1" dirty="0">
                <a:solidFill>
                  <a:srgbClr val="8542A0"/>
                </a:solidFill>
                <a:effectLst>
                  <a:outerShdw blurRad="38100" dist="38100" dir="2700000" algn="tl">
                    <a:srgbClr val="000000">
                      <a:alpha val="43137"/>
                    </a:srgbClr>
                  </a:outerShdw>
                </a:effectLst>
              </a:rPr>
              <a:t>Both the multiple choice and writing portion must be completed.</a:t>
            </a:r>
          </a:p>
        </p:txBody>
      </p:sp>
    </p:spTree>
    <p:extLst>
      <p:ext uri="{BB962C8B-B14F-4D97-AF65-F5344CB8AC3E}">
        <p14:creationId xmlns:p14="http://schemas.microsoft.com/office/powerpoint/2010/main" val="308844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TotalTime>
  <Words>69</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Abadi Extra Light</vt:lpstr>
      <vt:lpstr>Arial</vt:lpstr>
      <vt:lpstr>Calibri</vt:lpstr>
      <vt:lpstr>Calibri Light</vt:lpstr>
      <vt:lpstr>Wingdings</vt:lpstr>
      <vt:lpstr>Office Theme</vt:lpstr>
      <vt:lpstr>Final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few days…</dc:title>
  <dc:creator>Katherine Curran</dc:creator>
  <cp:lastModifiedBy>Katherine Curran</cp:lastModifiedBy>
  <cp:revision>8</cp:revision>
  <dcterms:created xsi:type="dcterms:W3CDTF">2020-05-15T18:45:03Z</dcterms:created>
  <dcterms:modified xsi:type="dcterms:W3CDTF">2020-05-19T04:07:41Z</dcterms:modified>
</cp:coreProperties>
</file>