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7" r:id="rId4"/>
  </p:sldMasterIdLst>
  <p:sldIdLst>
    <p:sldId id="264" r:id="rId5"/>
    <p:sldId id="275" r:id="rId6"/>
    <p:sldId id="281" r:id="rId7"/>
    <p:sldId id="256" r:id="rId8"/>
    <p:sldId id="277" r:id="rId9"/>
    <p:sldId id="285" r:id="rId10"/>
    <p:sldId id="286" r:id="rId11"/>
    <p:sldId id="28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lvia Spruill" initials="SS" lastIdx="3" clrIdx="0">
    <p:extLst>
      <p:ext uri="{19B8F6BF-5375-455C-9EA6-DF929625EA0E}">
        <p15:presenceInfo xmlns:p15="http://schemas.microsoft.com/office/powerpoint/2012/main" userId="S::Sylvia.Spruill@cobbk12.org::9779b643-2076-4b56-acdb-9d3298b1d393" providerId="AD"/>
      </p:ext>
    </p:extLst>
  </p:cmAuthor>
  <p:cmAuthor id="2" name="Katherine Curran" initials="KC" lastIdx="2" clrIdx="1">
    <p:extLst>
      <p:ext uri="{19B8F6BF-5375-455C-9EA6-DF929625EA0E}">
        <p15:presenceInfo xmlns:p15="http://schemas.microsoft.com/office/powerpoint/2012/main" userId="S::Katherine.Curran@cobbk12.org::cf02377a-c1b3-4329-ba4f-31bc969d3ec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D27D00"/>
    <a:srgbClr val="9A5C00"/>
    <a:srgbClr val="66FF66"/>
    <a:srgbClr val="FF00FF"/>
    <a:srgbClr val="FFCC00"/>
    <a:srgbClr val="CC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38" d="100"/>
          <a:sy n="38" d="100"/>
        </p:scale>
        <p:origin x="87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58502D9-E9DD-47FD-9E37-9E54094FC586}" type="datetimeFigureOut">
              <a:rPr lang="en-US" smtClean="0"/>
              <a:t>5/11/2020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384650428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502D9-E9DD-47FD-9E37-9E54094FC586}"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303068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58502D9-E9DD-47FD-9E37-9E54094FC586}" type="datetimeFigureOut">
              <a:rPr lang="en-US" smtClean="0"/>
              <a:t>5/11/2020</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1631689766"/>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8502D9-E9DD-47FD-9E37-9E54094FC586}"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1582480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502D9-E9DD-47FD-9E37-9E54094FC586}"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1787927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58502D9-E9DD-47FD-9E37-9E54094FC586}" type="datetimeFigureOut">
              <a:rPr lang="en-US" smtClean="0"/>
              <a:t>5/11/2020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184514169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58502D9-E9DD-47FD-9E37-9E54094FC586}" type="datetimeFigureOut">
              <a:rPr lang="en-US" smtClean="0"/>
              <a:t>5/11/2020</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555324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58502D9-E9DD-47FD-9E37-9E54094FC586}" type="datetimeFigureOut">
              <a:rPr lang="en-US" smtClean="0"/>
              <a:t>5/11/2020</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406475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8502D9-E9DD-47FD-9E37-9E54094FC586}"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993030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58502D9-E9DD-47FD-9E37-9E54094FC586}" type="datetimeFigureOut">
              <a:rPr lang="en-US" smtClean="0"/>
              <a:t>5/11/2020</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3499221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8502D9-E9DD-47FD-9E37-9E54094FC586}"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1259598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58502D9-E9DD-47FD-9E37-9E54094FC586}" type="datetimeFigureOut">
              <a:rPr lang="en-US" smtClean="0"/>
              <a:t>5/11/2020</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2457344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58502D9-E9DD-47FD-9E37-9E54094FC586}" type="datetimeFigureOut">
              <a:rPr lang="en-US" smtClean="0"/>
              <a:t>5/11/2020</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E9EF9D52-846B-470A-AC6A-10A3A93C54C1}" type="slidenum">
              <a:rPr lang="en-US" smtClean="0"/>
              <a:t>‹#›</a:t>
            </a:fld>
            <a:endParaRPr lang="en-US"/>
          </a:p>
        </p:txBody>
      </p:sp>
    </p:spTree>
    <p:extLst>
      <p:ext uri="{BB962C8B-B14F-4D97-AF65-F5344CB8AC3E}">
        <p14:creationId xmlns:p14="http://schemas.microsoft.com/office/powerpoint/2010/main" val="739427730"/>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ursuingveritas.com/tag/roman-catholic-church/" TargetMode="External"/><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hyperlink" Target="https://creativecommons.org/licenses/by/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pixabay.com/en/the-bucket-list-73459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1Qh18GBd0M3cGo_t9fjRWYN5B_FUDodxG/view?usp=sharing" TargetMode="External"/><Relationship Id="rId2" Type="http://schemas.openxmlformats.org/officeDocument/2006/relationships/hyperlink" Target="https://drive.google.com/file/d/1gwLSNlGftM84nViR7MGZEpqZ52sfVtc1/view?usp=sharin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DE5EE-E0A5-443D-ADFD-D23C91D5F00A}"/>
              </a:ext>
            </a:extLst>
          </p:cNvPr>
          <p:cNvSpPr>
            <a:spLocks noGrp="1"/>
          </p:cNvSpPr>
          <p:nvPr>
            <p:ph type="ctrTitle"/>
          </p:nvPr>
        </p:nvSpPr>
        <p:spPr>
          <a:xfrm>
            <a:off x="1664413" y="1723955"/>
            <a:ext cx="8835776" cy="2537251"/>
          </a:xfrm>
        </p:spPr>
        <p:txBody>
          <a:bodyPr anchor="ctr">
            <a:normAutofit/>
          </a:bodyPr>
          <a:lstStyle/>
          <a:p>
            <a:pPr algn="ctr"/>
            <a:r>
              <a:rPr lang="en-US" sz="7200" b="1" dirty="0">
                <a:solidFill>
                  <a:schemeClr val="accent1">
                    <a:lumMod val="20000"/>
                    <a:lumOff val="80000"/>
                  </a:schemeClr>
                </a:solidFill>
                <a:effectLst>
                  <a:outerShdw blurRad="38100" dist="38100" dir="2700000" algn="tl">
                    <a:srgbClr val="000000">
                      <a:alpha val="43137"/>
                    </a:srgbClr>
                  </a:outerShdw>
                </a:effectLst>
                <a:latin typeface="Berlin Sans FB Demi" panose="020E0802020502020306" pitchFamily="34" charset="0"/>
              </a:rPr>
              <a:t>Narrative Writing Study</a:t>
            </a:r>
          </a:p>
        </p:txBody>
      </p:sp>
      <p:sp>
        <p:nvSpPr>
          <p:cNvPr id="3" name="Subtitle 2">
            <a:extLst>
              <a:ext uri="{FF2B5EF4-FFF2-40B4-BE49-F238E27FC236}">
                <a16:creationId xmlns:a16="http://schemas.microsoft.com/office/drawing/2014/main" id="{15557B93-4BEB-4296-B362-BD1C8310795B}"/>
              </a:ext>
            </a:extLst>
          </p:cNvPr>
          <p:cNvSpPr>
            <a:spLocks noGrp="1"/>
          </p:cNvSpPr>
          <p:nvPr>
            <p:ph type="subTitle" idx="1"/>
          </p:nvPr>
        </p:nvSpPr>
        <p:spPr>
          <a:xfrm>
            <a:off x="1664413" y="4164496"/>
            <a:ext cx="8863174" cy="1054776"/>
          </a:xfrm>
        </p:spPr>
        <p:txBody>
          <a:bodyPr>
            <a:noAutofit/>
          </a:bodyPr>
          <a:lstStyle/>
          <a:p>
            <a:pPr algn="ctr">
              <a:lnSpc>
                <a:spcPct val="110000"/>
              </a:lnSpc>
            </a:pPr>
            <a:r>
              <a:rPr lang="en-US" sz="2400" b="1" dirty="0">
                <a:solidFill>
                  <a:srgbClr val="0070C0"/>
                </a:solidFill>
                <a:effectLst>
                  <a:outerShdw blurRad="38100" dist="38100" dir="2700000" algn="tl">
                    <a:srgbClr val="000000">
                      <a:alpha val="43137"/>
                    </a:srgbClr>
                  </a:outerShdw>
                </a:effectLst>
              </a:rPr>
              <a:t>Semester Week 17</a:t>
            </a:r>
          </a:p>
          <a:p>
            <a:pPr algn="ctr">
              <a:lnSpc>
                <a:spcPct val="110000"/>
              </a:lnSpc>
            </a:pPr>
            <a:r>
              <a:rPr lang="en-US" sz="2400" b="1" dirty="0">
                <a:solidFill>
                  <a:srgbClr val="0070C0"/>
                </a:solidFill>
                <a:effectLst>
                  <a:outerShdw blurRad="38100" dist="38100" dir="2700000" algn="tl">
                    <a:srgbClr val="000000">
                      <a:alpha val="43137"/>
                    </a:srgbClr>
                  </a:outerShdw>
                </a:effectLst>
              </a:rPr>
              <a:t>Thursday 5/14/20</a:t>
            </a:r>
          </a:p>
        </p:txBody>
      </p:sp>
    </p:spTree>
    <p:extLst>
      <p:ext uri="{BB962C8B-B14F-4D97-AF65-F5344CB8AC3E}">
        <p14:creationId xmlns:p14="http://schemas.microsoft.com/office/powerpoint/2010/main" val="84052940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3500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938D-7087-433D-BE16-77422E404A3D}"/>
              </a:ext>
            </a:extLst>
          </p:cNvPr>
          <p:cNvSpPr>
            <a:spLocks noGrp="1"/>
          </p:cNvSpPr>
          <p:nvPr>
            <p:ph type="title"/>
          </p:nvPr>
        </p:nvSpPr>
        <p:spPr>
          <a:xfrm>
            <a:off x="443482" y="268913"/>
            <a:ext cx="5545640" cy="1049235"/>
          </a:xfrm>
        </p:spPr>
        <p:txBody>
          <a:bodyPr vert="horz" lIns="91440" tIns="45720" rIns="91440" bIns="45720" rtlCol="0" anchor="t">
            <a:normAutofit/>
          </a:bodyPr>
          <a:lstStyle/>
          <a:p>
            <a:r>
              <a:rPr lang="en-US" sz="4000" b="1" dirty="0">
                <a:solidFill>
                  <a:schemeClr val="accent1">
                    <a:lumMod val="75000"/>
                  </a:schemeClr>
                </a:solidFill>
                <a:effectLst>
                  <a:outerShdw blurRad="38100" dist="38100" dir="2700000" algn="tl">
                    <a:srgbClr val="000000">
                      <a:alpha val="43137"/>
                    </a:srgbClr>
                  </a:outerShdw>
                </a:effectLst>
              </a:rPr>
              <a:t>Weekly Overview</a:t>
            </a:r>
          </a:p>
        </p:txBody>
      </p:sp>
      <p:pic>
        <p:nvPicPr>
          <p:cNvPr id="6" name="Content Placeholder 5">
            <a:extLst>
              <a:ext uri="{FF2B5EF4-FFF2-40B4-BE49-F238E27FC236}">
                <a16:creationId xmlns:a16="http://schemas.microsoft.com/office/drawing/2014/main" id="{372C8A20-65F4-4EF7-8916-F5A5D7254A22}"/>
              </a:ext>
            </a:extLst>
          </p:cNvPr>
          <p:cNvPicPr>
            <a:picLocks noGrp="1" noChangeAspect="1"/>
          </p:cNvPicPr>
          <p:nvPr>
            <p:ph sz="quarter" idx="13"/>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6568939" y="1703048"/>
            <a:ext cx="4821551" cy="2962240"/>
          </a:xfrm>
          <a:prstGeom prst="rect">
            <a:avLst/>
          </a:prstGeom>
          <a:ln w="228600" cap="sq" cmpd="thickThin">
            <a:solidFill>
              <a:schemeClr val="accent1">
                <a:lumMod val="75000"/>
              </a:schemeClr>
            </a:solidFill>
            <a:prstDash val="solid"/>
            <a:miter lim="800000"/>
          </a:ln>
          <a:effectLst>
            <a:innerShdw blurRad="76200">
              <a:srgbClr val="000000"/>
            </a:innerShdw>
          </a:effectLst>
        </p:spPr>
      </p:pic>
      <p:sp>
        <p:nvSpPr>
          <p:cNvPr id="4" name="Content Placeholder 3">
            <a:extLst>
              <a:ext uri="{FF2B5EF4-FFF2-40B4-BE49-F238E27FC236}">
                <a16:creationId xmlns:a16="http://schemas.microsoft.com/office/drawing/2014/main" id="{5099FB04-BEB9-4F65-9964-53DBE106A349}"/>
              </a:ext>
            </a:extLst>
          </p:cNvPr>
          <p:cNvSpPr>
            <a:spLocks noGrp="1"/>
          </p:cNvSpPr>
          <p:nvPr>
            <p:ph sz="quarter" idx="14"/>
          </p:nvPr>
        </p:nvSpPr>
        <p:spPr>
          <a:xfrm>
            <a:off x="443482" y="919485"/>
            <a:ext cx="5652518" cy="5173202"/>
          </a:xfrm>
        </p:spPr>
        <p:txBody>
          <a:bodyPr vert="horz" lIns="91440" tIns="45720" rIns="91440" bIns="45720" rtlCol="0" anchor="t">
            <a:noAutofit/>
          </a:bodyPr>
          <a:lstStyle/>
          <a:p>
            <a:pPr marL="0" indent="0">
              <a:lnSpc>
                <a:spcPct val="110000"/>
              </a:lnSpc>
              <a:spcBef>
                <a:spcPts val="0"/>
              </a:spcBef>
              <a:buNone/>
            </a:pPr>
            <a:r>
              <a:rPr lang="en-US" b="1" dirty="0"/>
              <a:t>Monday</a:t>
            </a:r>
          </a:p>
          <a:p>
            <a:pPr marL="633413">
              <a:lnSpc>
                <a:spcPct val="110000"/>
              </a:lnSpc>
              <a:spcBef>
                <a:spcPts val="0"/>
              </a:spcBef>
            </a:pPr>
            <a:r>
              <a:rPr lang="en-US" dirty="0"/>
              <a:t>Writer’s Notebook</a:t>
            </a:r>
          </a:p>
          <a:p>
            <a:pPr marL="633413">
              <a:lnSpc>
                <a:spcPct val="110000"/>
              </a:lnSpc>
              <a:spcBef>
                <a:spcPts val="0"/>
              </a:spcBef>
            </a:pPr>
            <a:r>
              <a:rPr lang="en-US" dirty="0"/>
              <a:t>Read Kaffir Boy and Answer Questions</a:t>
            </a:r>
          </a:p>
          <a:p>
            <a:pPr marL="1090613" lvl="1">
              <a:lnSpc>
                <a:spcPct val="110000"/>
              </a:lnSpc>
              <a:spcBef>
                <a:spcPts val="0"/>
              </a:spcBef>
            </a:pPr>
            <a:r>
              <a:rPr lang="en-US" dirty="0"/>
              <a:t>Focus: Dialogue</a:t>
            </a:r>
          </a:p>
          <a:p>
            <a:pPr marL="0" indent="0">
              <a:lnSpc>
                <a:spcPct val="110000"/>
              </a:lnSpc>
              <a:spcBef>
                <a:spcPts val="0"/>
              </a:spcBef>
              <a:buNone/>
            </a:pPr>
            <a:r>
              <a:rPr lang="en-US" b="1" dirty="0"/>
              <a:t>Tuesday</a:t>
            </a:r>
          </a:p>
          <a:p>
            <a:pPr marL="633413">
              <a:lnSpc>
                <a:spcPct val="110000"/>
              </a:lnSpc>
              <a:spcBef>
                <a:spcPts val="0"/>
              </a:spcBef>
            </a:pPr>
            <a:r>
              <a:rPr lang="en-US" dirty="0"/>
              <a:t>Writer’s Notebook</a:t>
            </a:r>
          </a:p>
          <a:p>
            <a:pPr marL="633413">
              <a:lnSpc>
                <a:spcPct val="110000"/>
              </a:lnSpc>
              <a:spcBef>
                <a:spcPts val="0"/>
              </a:spcBef>
            </a:pPr>
            <a:r>
              <a:rPr lang="en-US" dirty="0"/>
              <a:t>View Sanjay’s </a:t>
            </a:r>
            <a:r>
              <a:rPr lang="en-US" dirty="0" err="1"/>
              <a:t>Superteam</a:t>
            </a:r>
            <a:endParaRPr lang="en-US" dirty="0"/>
          </a:p>
          <a:p>
            <a:pPr marL="633413">
              <a:lnSpc>
                <a:spcPct val="110000"/>
              </a:lnSpc>
              <a:spcBef>
                <a:spcPts val="0"/>
              </a:spcBef>
            </a:pPr>
            <a:r>
              <a:rPr lang="en-US" dirty="0"/>
              <a:t>Add Dialogue</a:t>
            </a:r>
          </a:p>
          <a:p>
            <a:pPr marL="0" indent="0">
              <a:lnSpc>
                <a:spcPct val="110000"/>
              </a:lnSpc>
              <a:spcBef>
                <a:spcPts val="0"/>
              </a:spcBef>
              <a:buNone/>
            </a:pPr>
            <a:r>
              <a:rPr lang="en-US" b="1" dirty="0"/>
              <a:t>Wednesday</a:t>
            </a:r>
          </a:p>
          <a:p>
            <a:pPr marL="633413">
              <a:lnSpc>
                <a:spcPct val="110000"/>
              </a:lnSpc>
              <a:spcBef>
                <a:spcPts val="0"/>
              </a:spcBef>
            </a:pPr>
            <a:r>
              <a:rPr lang="en-US" dirty="0"/>
              <a:t>Writer’s Notebook</a:t>
            </a:r>
          </a:p>
          <a:p>
            <a:pPr marL="633413">
              <a:lnSpc>
                <a:spcPct val="110000"/>
              </a:lnSpc>
              <a:spcBef>
                <a:spcPts val="0"/>
              </a:spcBef>
            </a:pPr>
            <a:r>
              <a:rPr lang="en-US" dirty="0"/>
              <a:t>Read Pick One and Answer Questions</a:t>
            </a:r>
          </a:p>
          <a:p>
            <a:pPr marL="1090613" lvl="1">
              <a:lnSpc>
                <a:spcPct val="110000"/>
              </a:lnSpc>
              <a:spcBef>
                <a:spcPts val="0"/>
              </a:spcBef>
            </a:pPr>
            <a:r>
              <a:rPr lang="en-US" dirty="0"/>
              <a:t>Focus: Pacing</a:t>
            </a:r>
          </a:p>
          <a:p>
            <a:pPr marL="0" indent="0">
              <a:lnSpc>
                <a:spcPct val="110000"/>
              </a:lnSpc>
              <a:spcBef>
                <a:spcPts val="0"/>
              </a:spcBef>
              <a:buNone/>
            </a:pPr>
            <a:r>
              <a:rPr lang="en-US" b="1" dirty="0">
                <a:solidFill>
                  <a:schemeClr val="accent1"/>
                </a:solidFill>
              </a:rPr>
              <a:t>Thursday</a:t>
            </a:r>
          </a:p>
          <a:p>
            <a:pPr marL="633413">
              <a:lnSpc>
                <a:spcPct val="110000"/>
              </a:lnSpc>
              <a:spcBef>
                <a:spcPts val="0"/>
              </a:spcBef>
            </a:pPr>
            <a:r>
              <a:rPr lang="en-US" dirty="0">
                <a:solidFill>
                  <a:schemeClr val="accent1"/>
                </a:solidFill>
              </a:rPr>
              <a:t>Writer’s Notebook </a:t>
            </a:r>
          </a:p>
          <a:p>
            <a:pPr marL="633413">
              <a:lnSpc>
                <a:spcPct val="110000"/>
              </a:lnSpc>
              <a:spcBef>
                <a:spcPts val="0"/>
              </a:spcBef>
            </a:pPr>
            <a:r>
              <a:rPr lang="en-US" dirty="0">
                <a:solidFill>
                  <a:schemeClr val="accent1"/>
                </a:solidFill>
              </a:rPr>
              <a:t>Writing Assignment</a:t>
            </a:r>
          </a:p>
          <a:p>
            <a:pPr marL="0" indent="0">
              <a:lnSpc>
                <a:spcPct val="110000"/>
              </a:lnSpc>
              <a:spcBef>
                <a:spcPts val="0"/>
              </a:spcBef>
              <a:buNone/>
            </a:pPr>
            <a:r>
              <a:rPr lang="en-US" b="1" dirty="0"/>
              <a:t>Friday</a:t>
            </a:r>
          </a:p>
          <a:p>
            <a:pPr marL="690563">
              <a:lnSpc>
                <a:spcPct val="110000"/>
              </a:lnSpc>
              <a:spcBef>
                <a:spcPts val="0"/>
              </a:spcBef>
            </a:pPr>
            <a:r>
              <a:rPr lang="en-US" dirty="0"/>
              <a:t>Catch Up Day!</a:t>
            </a:r>
          </a:p>
        </p:txBody>
      </p:sp>
      <p:sp>
        <p:nvSpPr>
          <p:cNvPr id="7" name="TextBox 6">
            <a:extLst>
              <a:ext uri="{FF2B5EF4-FFF2-40B4-BE49-F238E27FC236}">
                <a16:creationId xmlns:a16="http://schemas.microsoft.com/office/drawing/2014/main" id="{A4F91AF4-BD34-4C2A-8789-943BD2DFC167}"/>
              </a:ext>
            </a:extLst>
          </p:cNvPr>
          <p:cNvSpPr txBox="1"/>
          <p:nvPr/>
        </p:nvSpPr>
        <p:spPr>
          <a:xfrm>
            <a:off x="6568939" y="4665288"/>
            <a:ext cx="3132589" cy="230832"/>
          </a:xfrm>
          <a:prstGeom prst="rect">
            <a:avLst/>
          </a:prstGeom>
          <a:solidFill>
            <a:srgbClr val="000000"/>
          </a:solidFill>
        </p:spPr>
        <p:txBody>
          <a:bodyPr wrap="none" rtlCol="0">
            <a:spAutoFit/>
          </a:bodyPr>
          <a:lstStyle/>
          <a:p>
            <a:r>
              <a:rPr lang="en-US" sz="900">
                <a:hlinkClick r:id="rId3" tooltip="https://pursuingveritas.com/tag/roman-catholic-church/"/>
              </a:rPr>
              <a:t>This Photo</a:t>
            </a:r>
            <a:r>
              <a:rPr lang="en-US" sz="900"/>
              <a:t> by Unknown Author is licensed under </a:t>
            </a:r>
            <a:r>
              <a:rPr lang="en-US" sz="900">
                <a:hlinkClick r:id="rId4" tooltip="https://creativecommons.org/licenses/by/3.0/"/>
              </a:rPr>
              <a:t>CC BY</a:t>
            </a:r>
            <a:endParaRPr lang="en-US" sz="900"/>
          </a:p>
        </p:txBody>
      </p:sp>
      <p:sp>
        <p:nvSpPr>
          <p:cNvPr id="3" name="TextBox 2">
            <a:extLst>
              <a:ext uri="{FF2B5EF4-FFF2-40B4-BE49-F238E27FC236}">
                <a16:creationId xmlns:a16="http://schemas.microsoft.com/office/drawing/2014/main" id="{C11233D6-ADF3-4629-A6C7-C8E218A843E2}"/>
              </a:ext>
            </a:extLst>
          </p:cNvPr>
          <p:cNvSpPr txBox="1"/>
          <p:nvPr/>
        </p:nvSpPr>
        <p:spPr>
          <a:xfrm>
            <a:off x="6382966" y="5154952"/>
            <a:ext cx="5365552" cy="1288879"/>
          </a:xfrm>
          <a:prstGeom prst="rect">
            <a:avLst/>
          </a:prstGeom>
          <a:noFill/>
        </p:spPr>
        <p:txBody>
          <a:bodyPr wrap="square" rtlCol="0">
            <a:spAutoFit/>
          </a:bodyPr>
          <a:lstStyle/>
          <a:p>
            <a:pPr marL="228600" indent="-228600">
              <a:lnSpc>
                <a:spcPct val="150000"/>
              </a:lnSpc>
            </a:pPr>
            <a:r>
              <a:rPr lang="en-US" b="1" dirty="0">
                <a:solidFill>
                  <a:schemeClr val="accent1">
                    <a:lumMod val="75000"/>
                  </a:schemeClr>
                </a:solidFill>
              </a:rPr>
              <a:t>* Optional: Zinc Article for reading grade &amp; Zinc Vocab Activity for Language grade</a:t>
            </a:r>
          </a:p>
          <a:p>
            <a:pPr>
              <a:lnSpc>
                <a:spcPct val="150000"/>
              </a:lnSpc>
            </a:pPr>
            <a:r>
              <a:rPr lang="en-US" b="1" dirty="0">
                <a:solidFill>
                  <a:schemeClr val="accent1">
                    <a:lumMod val="75000"/>
                  </a:schemeClr>
                </a:solidFill>
              </a:rPr>
              <a:t>* Available Tuesday 5/12 – Friday 5/15</a:t>
            </a:r>
            <a:endParaRPr lang="en-US" dirty="0"/>
          </a:p>
        </p:txBody>
      </p:sp>
    </p:spTree>
    <p:extLst>
      <p:ext uri="{BB962C8B-B14F-4D97-AF65-F5344CB8AC3E}">
        <p14:creationId xmlns:p14="http://schemas.microsoft.com/office/powerpoint/2010/main" val="77810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9B452-F718-4273-9773-4FD47E05450F}"/>
              </a:ext>
            </a:extLst>
          </p:cNvPr>
          <p:cNvSpPr>
            <a:spLocks noGrp="1"/>
          </p:cNvSpPr>
          <p:nvPr>
            <p:ph type="title"/>
          </p:nvPr>
        </p:nvSpPr>
        <p:spPr/>
        <p:txBody>
          <a:bodyPr>
            <a:normAutofit/>
          </a:bodyPr>
          <a:lstStyle/>
          <a:p>
            <a:r>
              <a:rPr lang="en-US" sz="5400" dirty="0"/>
              <a:t>Optional Activities</a:t>
            </a:r>
          </a:p>
        </p:txBody>
      </p:sp>
      <p:sp>
        <p:nvSpPr>
          <p:cNvPr id="3" name="Content Placeholder 2">
            <a:extLst>
              <a:ext uri="{FF2B5EF4-FFF2-40B4-BE49-F238E27FC236}">
                <a16:creationId xmlns:a16="http://schemas.microsoft.com/office/drawing/2014/main" id="{FF23BF40-C73A-48D0-9FB1-4BA0C3E34B2E}"/>
              </a:ext>
            </a:extLst>
          </p:cNvPr>
          <p:cNvSpPr>
            <a:spLocks noGrp="1"/>
          </p:cNvSpPr>
          <p:nvPr>
            <p:ph sz="half" idx="1"/>
          </p:nvPr>
        </p:nvSpPr>
        <p:spPr/>
        <p:txBody>
          <a:bodyPr>
            <a:normAutofit lnSpcReduction="10000"/>
          </a:bodyPr>
          <a:lstStyle/>
          <a:p>
            <a:pPr marL="0" indent="0">
              <a:buNone/>
            </a:pPr>
            <a:r>
              <a:rPr lang="en-US" sz="2400" b="1" dirty="0"/>
              <a:t>Reading Grade</a:t>
            </a:r>
          </a:p>
          <a:p>
            <a:pPr marL="457200"/>
            <a:r>
              <a:rPr lang="en-US" sz="2400" dirty="0"/>
              <a:t>Zinc Article “Searching for My Grandmother’s Cooking”</a:t>
            </a:r>
          </a:p>
          <a:p>
            <a:pPr marL="457200"/>
            <a:r>
              <a:rPr lang="en-US" sz="2400" dirty="0"/>
              <a:t>Only complete multiple choice; do not complete writing activity</a:t>
            </a:r>
          </a:p>
          <a:p>
            <a:endParaRPr lang="en-US" dirty="0"/>
          </a:p>
        </p:txBody>
      </p:sp>
      <p:sp>
        <p:nvSpPr>
          <p:cNvPr id="4" name="Content Placeholder 3">
            <a:extLst>
              <a:ext uri="{FF2B5EF4-FFF2-40B4-BE49-F238E27FC236}">
                <a16:creationId xmlns:a16="http://schemas.microsoft.com/office/drawing/2014/main" id="{D1168641-704B-4648-AC89-078D0CDD5BEA}"/>
              </a:ext>
            </a:extLst>
          </p:cNvPr>
          <p:cNvSpPr>
            <a:spLocks noGrp="1"/>
          </p:cNvSpPr>
          <p:nvPr>
            <p:ph sz="half" idx="2"/>
          </p:nvPr>
        </p:nvSpPr>
        <p:spPr/>
        <p:txBody>
          <a:bodyPr>
            <a:noAutofit/>
          </a:bodyPr>
          <a:lstStyle/>
          <a:p>
            <a:pPr marL="0" indent="0">
              <a:buNone/>
            </a:pPr>
            <a:r>
              <a:rPr lang="en-US" sz="2400" b="1" dirty="0"/>
              <a:t>Vocabulary Grade</a:t>
            </a:r>
          </a:p>
          <a:p>
            <a:pPr marL="457200"/>
            <a:r>
              <a:rPr lang="en-US" sz="2400" dirty="0"/>
              <a:t>Zinc Vocab set: Digital Learning Academic Terms</a:t>
            </a:r>
          </a:p>
          <a:p>
            <a:pPr marL="457200"/>
            <a:r>
              <a:rPr lang="en-US" sz="2400" dirty="0"/>
              <a:t>Review the words and then complete the activity</a:t>
            </a:r>
          </a:p>
        </p:txBody>
      </p:sp>
    </p:spTree>
    <p:extLst>
      <p:ext uri="{BB962C8B-B14F-4D97-AF65-F5344CB8AC3E}">
        <p14:creationId xmlns:p14="http://schemas.microsoft.com/office/powerpoint/2010/main" val="2802860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A593C85-07E8-4858-8342-79AA2C16FD86}"/>
              </a:ext>
            </a:extLst>
          </p:cNvPr>
          <p:cNvPicPr>
            <a:picLocks noChangeAspect="1"/>
          </p:cNvPicPr>
          <p:nvPr/>
        </p:nvPicPr>
        <p:blipFill>
          <a:blip r:embed="rId2">
            <a:alphaModFix/>
            <a:extLst>
              <a:ext uri="{BEBA8EAE-BF5A-486C-A8C5-ECC9F3942E4B}">
                <a14:imgProps xmlns:a14="http://schemas.microsoft.com/office/drawing/2010/main">
                  <a14:imgLayer r:embed="rId3">
                    <a14:imgEffect>
                      <a14:colorTemperature colorTemp="6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p:blipFill>
        <p:spPr>
          <a:xfrm>
            <a:off x="3070" y="0"/>
            <a:ext cx="12188930" cy="6856273"/>
          </a:xfrm>
          <a:prstGeom prst="rect">
            <a:avLst/>
          </a:prstGeom>
        </p:spPr>
      </p:pic>
      <p:sp>
        <p:nvSpPr>
          <p:cNvPr id="2" name="Title 1">
            <a:extLst>
              <a:ext uri="{FF2B5EF4-FFF2-40B4-BE49-F238E27FC236}">
                <a16:creationId xmlns:a16="http://schemas.microsoft.com/office/drawing/2014/main" id="{AC3514AD-F650-44CC-BEF1-03DA490A9DF9}"/>
              </a:ext>
            </a:extLst>
          </p:cNvPr>
          <p:cNvSpPr>
            <a:spLocks noGrp="1"/>
          </p:cNvSpPr>
          <p:nvPr>
            <p:ph type="ctrTitle"/>
          </p:nvPr>
        </p:nvSpPr>
        <p:spPr>
          <a:xfrm>
            <a:off x="1523999" y="824947"/>
            <a:ext cx="9144000" cy="2693505"/>
          </a:xfrm>
        </p:spPr>
        <p:txBody>
          <a:bodyPr>
            <a:normAutofit/>
          </a:bodyPr>
          <a:lstStyle/>
          <a:p>
            <a:pPr algn="ctr"/>
            <a:r>
              <a:rPr lang="en-US" sz="8000" dirty="0">
                <a:latin typeface="Modern Love" panose="04090805081005020601" pitchFamily="82" charset="0"/>
              </a:rPr>
              <a:t>Writer’s Notebook</a:t>
            </a:r>
            <a:br>
              <a:rPr lang="en-US" sz="8000" dirty="0">
                <a:latin typeface="Modern Love" panose="04090805081005020601" pitchFamily="82" charset="0"/>
              </a:rPr>
            </a:br>
            <a:r>
              <a:rPr lang="en-US" sz="8000" dirty="0">
                <a:latin typeface="Modern Love" panose="04090805081005020601" pitchFamily="82" charset="0"/>
              </a:rPr>
              <a:t>5/14/20</a:t>
            </a:r>
          </a:p>
        </p:txBody>
      </p:sp>
      <p:sp>
        <p:nvSpPr>
          <p:cNvPr id="3" name="Subtitle 2">
            <a:extLst>
              <a:ext uri="{FF2B5EF4-FFF2-40B4-BE49-F238E27FC236}">
                <a16:creationId xmlns:a16="http://schemas.microsoft.com/office/drawing/2014/main" id="{98624056-8EA6-43E0-BAA5-EEE4D414A4B0}"/>
              </a:ext>
            </a:extLst>
          </p:cNvPr>
          <p:cNvSpPr>
            <a:spLocks noGrp="1"/>
          </p:cNvSpPr>
          <p:nvPr>
            <p:ph type="subTitle" idx="1"/>
          </p:nvPr>
        </p:nvSpPr>
        <p:spPr>
          <a:xfrm>
            <a:off x="599660" y="4510340"/>
            <a:ext cx="10992679" cy="1960033"/>
          </a:xfrm>
        </p:spPr>
        <p:txBody>
          <a:bodyPr>
            <a:noAutofit/>
          </a:bodyPr>
          <a:lstStyle/>
          <a:p>
            <a:pPr algn="ctr"/>
            <a:r>
              <a:rPr lang="en-US" sz="2800" dirty="0">
                <a:solidFill>
                  <a:schemeClr val="accent6">
                    <a:lumMod val="60000"/>
                    <a:lumOff val="40000"/>
                  </a:schemeClr>
                </a:solidFill>
                <a:effectLst>
                  <a:outerShdw blurRad="38100" dist="38100" dir="2700000" algn="tl">
                    <a:srgbClr val="000000">
                      <a:alpha val="43137"/>
                    </a:srgbClr>
                  </a:outerShdw>
                </a:effectLst>
              </a:rPr>
              <a:t>Write out a bucket list. </a:t>
            </a:r>
          </a:p>
          <a:p>
            <a:pPr algn="ctr"/>
            <a:r>
              <a:rPr lang="en-US" sz="2800" dirty="0">
                <a:solidFill>
                  <a:schemeClr val="accent6">
                    <a:lumMod val="60000"/>
                    <a:lumOff val="40000"/>
                  </a:schemeClr>
                </a:solidFill>
                <a:effectLst>
                  <a:outerShdw blurRad="38100" dist="38100" dir="2700000" algn="tl">
                    <a:srgbClr val="000000">
                      <a:alpha val="43137"/>
                    </a:srgbClr>
                  </a:outerShdw>
                </a:effectLst>
              </a:rPr>
              <a:t>What have you always wanted to do/see/learn/experience?</a:t>
            </a:r>
          </a:p>
          <a:p>
            <a:pPr algn="ctr"/>
            <a:r>
              <a:rPr lang="en-US" sz="2800" dirty="0">
                <a:solidFill>
                  <a:schemeClr val="accent6">
                    <a:lumMod val="60000"/>
                    <a:lumOff val="40000"/>
                  </a:schemeClr>
                </a:solidFill>
                <a:effectLst>
                  <a:outerShdw blurRad="38100" dist="38100" dir="2700000" algn="tl">
                    <a:srgbClr val="000000">
                      <a:alpha val="43137"/>
                    </a:srgbClr>
                  </a:outerShdw>
                </a:effectLst>
              </a:rPr>
              <a:t>Choose at least one of those things to check off this summer!</a:t>
            </a:r>
          </a:p>
        </p:txBody>
      </p:sp>
    </p:spTree>
    <p:extLst>
      <p:ext uri="{BB962C8B-B14F-4D97-AF65-F5344CB8AC3E}">
        <p14:creationId xmlns:p14="http://schemas.microsoft.com/office/powerpoint/2010/main" val="8746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2084F-2F41-45ED-AC26-D6252B513A76}"/>
              </a:ext>
            </a:extLst>
          </p:cNvPr>
          <p:cNvSpPr>
            <a:spLocks noGrp="1"/>
          </p:cNvSpPr>
          <p:nvPr>
            <p:ph type="ctrTitle"/>
          </p:nvPr>
        </p:nvSpPr>
        <p:spPr>
          <a:xfrm>
            <a:off x="1489411" y="1998133"/>
            <a:ext cx="9213175" cy="3766232"/>
          </a:xfrm>
        </p:spPr>
        <p:txBody>
          <a:bodyPr>
            <a:noAutofit/>
          </a:bodyPr>
          <a:lstStyle/>
          <a:p>
            <a:pPr algn="l">
              <a:lnSpc>
                <a:spcPct val="100000"/>
              </a:lnSpc>
              <a:spcAft>
                <a:spcPts val="600"/>
              </a:spcAft>
            </a:pPr>
            <a:r>
              <a:rPr lang="en-US" sz="3000" dirty="0"/>
              <a:t>* Yesterday you learned about Pacing and read Pick One by David Matthews</a:t>
            </a:r>
            <a:br>
              <a:rPr lang="en-US" sz="3600" dirty="0"/>
            </a:br>
            <a:r>
              <a:rPr lang="en-US" sz="2000" dirty="0"/>
              <a:t>SB </a:t>
            </a:r>
            <a:r>
              <a:rPr lang="en-US" sz="2000" dirty="0" err="1"/>
              <a:t>pgs</a:t>
            </a:r>
            <a:r>
              <a:rPr lang="en-US" sz="2000" dirty="0"/>
              <a:t> </a:t>
            </a:r>
            <a:r>
              <a:rPr lang="en-US" sz="2000" dirty="0">
                <a:sym typeface="Wingdings" panose="05000000000000000000" pitchFamily="2" charset="2"/>
              </a:rPr>
              <a:t></a:t>
            </a:r>
            <a:r>
              <a:rPr lang="en-US" sz="2000" dirty="0"/>
              <a:t> </a:t>
            </a:r>
            <a:r>
              <a:rPr lang="en-US" sz="2000" dirty="0">
                <a:solidFill>
                  <a:schemeClr val="accent6">
                    <a:lumMod val="40000"/>
                    <a:lumOff val="60000"/>
                  </a:schemeClr>
                </a:solidFill>
                <a:sym typeface="Wingdings" panose="05000000000000000000" pitchFamily="2" charset="2"/>
                <a:hlinkClick r:id="rId2">
                  <a:extLst>
                    <a:ext uri="{A12FA001-AC4F-418D-AE19-62706E023703}">
                      <ahyp:hlinkClr xmlns:ahyp="http://schemas.microsoft.com/office/drawing/2018/hyperlinkcolor" val="tx"/>
                    </a:ext>
                  </a:extLst>
                </a:hlinkClick>
              </a:rPr>
              <a:t>https://drive.google.com/file/d/1gwLSNlGftM84nViR7MGZEpqZ52sfVtc1/view?usp=sharing</a:t>
            </a:r>
            <a:r>
              <a:rPr lang="en-US" sz="2000" dirty="0">
                <a:solidFill>
                  <a:schemeClr val="accent6">
                    <a:lumMod val="40000"/>
                    <a:lumOff val="60000"/>
                  </a:schemeClr>
                </a:solidFill>
                <a:sym typeface="Wingdings" panose="05000000000000000000" pitchFamily="2" charset="2"/>
              </a:rPr>
              <a:t> </a:t>
            </a:r>
            <a:br>
              <a:rPr lang="en-US" sz="2000" dirty="0">
                <a:solidFill>
                  <a:schemeClr val="accent6">
                    <a:lumMod val="40000"/>
                    <a:lumOff val="60000"/>
                  </a:schemeClr>
                </a:solidFill>
              </a:rPr>
            </a:br>
            <a:br>
              <a:rPr lang="en-US" sz="3600" dirty="0"/>
            </a:br>
            <a:r>
              <a:rPr lang="en-US" sz="3000" dirty="0"/>
              <a:t>* Review the ANSWER KEY to check your answers </a:t>
            </a:r>
            <a:br>
              <a:rPr lang="en-US" sz="3000" dirty="0"/>
            </a:br>
            <a:r>
              <a:rPr lang="en-US" sz="2000" dirty="0">
                <a:solidFill>
                  <a:schemeClr val="accent6">
                    <a:lumMod val="40000"/>
                    <a:lumOff val="60000"/>
                  </a:schemeClr>
                </a:solidFill>
                <a:hlinkClick r:id="rId3">
                  <a:extLst>
                    <a:ext uri="{A12FA001-AC4F-418D-AE19-62706E023703}">
                      <ahyp:hlinkClr xmlns:ahyp="http://schemas.microsoft.com/office/drawing/2018/hyperlinkcolor" val="tx"/>
                    </a:ext>
                  </a:extLst>
                </a:hlinkClick>
              </a:rPr>
              <a:t>https://drive.google.com/file/d/1Qh18GBd0M3cGo_t9fjRWYN5B_FUDodxG/view?usp=sharing</a:t>
            </a:r>
            <a:br>
              <a:rPr lang="en-US" sz="2000" dirty="0">
                <a:solidFill>
                  <a:schemeClr val="accent6">
                    <a:lumMod val="40000"/>
                    <a:lumOff val="60000"/>
                  </a:schemeClr>
                </a:solidFill>
              </a:rPr>
            </a:br>
            <a:br>
              <a:rPr lang="en-US" sz="1600" dirty="0">
                <a:solidFill>
                  <a:schemeClr val="accent6">
                    <a:lumMod val="40000"/>
                    <a:lumOff val="60000"/>
                  </a:schemeClr>
                </a:solidFill>
              </a:rPr>
            </a:br>
            <a:br>
              <a:rPr lang="en-US" sz="2000" dirty="0"/>
            </a:br>
            <a:endParaRPr lang="en-US" sz="2000" dirty="0"/>
          </a:p>
        </p:txBody>
      </p:sp>
      <p:sp>
        <p:nvSpPr>
          <p:cNvPr id="3" name="Subtitle 2">
            <a:extLst>
              <a:ext uri="{FF2B5EF4-FFF2-40B4-BE49-F238E27FC236}">
                <a16:creationId xmlns:a16="http://schemas.microsoft.com/office/drawing/2014/main" id="{576D9B52-CC9A-44C5-B1EC-B5975194B3A3}"/>
              </a:ext>
            </a:extLst>
          </p:cNvPr>
          <p:cNvSpPr>
            <a:spLocks noGrp="1"/>
          </p:cNvSpPr>
          <p:nvPr>
            <p:ph type="subTitle" idx="1"/>
          </p:nvPr>
        </p:nvSpPr>
        <p:spPr>
          <a:xfrm>
            <a:off x="1759286" y="1222514"/>
            <a:ext cx="8673427" cy="617096"/>
          </a:xfrm>
        </p:spPr>
        <p:txBody>
          <a:bodyPr>
            <a:normAutofit/>
          </a:bodyPr>
          <a:lstStyle/>
          <a:p>
            <a:r>
              <a:rPr lang="en-US" sz="3600" dirty="0"/>
              <a:t>PICK ONE</a:t>
            </a:r>
          </a:p>
        </p:txBody>
      </p:sp>
    </p:spTree>
    <p:extLst>
      <p:ext uri="{BB962C8B-B14F-4D97-AF65-F5344CB8AC3E}">
        <p14:creationId xmlns:p14="http://schemas.microsoft.com/office/powerpoint/2010/main" val="1399033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20A234D-B9A4-4358-82C4-55B27FDC0EF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D6AD3151-F96E-4F8D-9B74-990ABE1831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B3504A37-677D-4553-961E-C8504E1AD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A9F12C-7B47-41B8-9DF3-74E2A72558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AB64BA4D-764E-43AA-B546-158AAB0F2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C13AB19E-C06F-42CE-8C07-8BCE182DA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057D2BFA-CF18-4381-89A7-ED36243463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D4C422A6-48B9-4629-8FEF-0AA2FCF8A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44431652-9C96-4555-8585-20ACDFB21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BA82E172-9439-4927-ABE2-364FD3AA92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9137DE69-451C-4993-8AF3-1DDDD17519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430B95C1-206E-4B3D-85F7-10E2EE73C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3D23E2F8-938B-4A52-B35F-94F1331E97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A7371A20-A9C7-40DA-BE71-2D23D3F8F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AD5A9C0B-2DF6-47B7-B7F4-DC52B46652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AA3FFED2-A833-473E-869C-C67C78EF15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DD3136B0-EC59-42D1-AED9-1E7B23AE0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516A793C-A2AA-409E-9AFD-31EBC99181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A91A9330-6EF3-4068-9E05-EFD9E5814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363F339A-2F0F-497A-9A97-6E1D4A38AD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4BF14AA4-98BB-49F7-8A26-B9611695CB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769B412D-486A-40AE-AD13-012CFC18C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05FE3073-1BF6-4D01-B519-329470617E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0144938A-7410-4F44-8642-3F1272DE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6" name="Group 35">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7"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7" name="Freeform: Shape 56">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D67D00-D6B5-4EAE-B25A-B0A46C5E29A0}"/>
              </a:ext>
            </a:extLst>
          </p:cNvPr>
          <p:cNvSpPr>
            <a:spLocks noGrp="1"/>
          </p:cNvSpPr>
          <p:nvPr>
            <p:ph type="title"/>
          </p:nvPr>
        </p:nvSpPr>
        <p:spPr>
          <a:xfrm>
            <a:off x="3082324" y="1961470"/>
            <a:ext cx="6559171" cy="3322195"/>
          </a:xfrm>
        </p:spPr>
        <p:txBody>
          <a:bodyPr vert="horz" lIns="228600" tIns="228600" rIns="228600" bIns="0" rtlCol="0" anchor="b">
            <a:normAutofit/>
          </a:bodyPr>
          <a:lstStyle/>
          <a:p>
            <a:pPr>
              <a:lnSpc>
                <a:spcPct val="80000"/>
              </a:lnSpc>
            </a:pPr>
            <a:r>
              <a:rPr lang="en-US" sz="3600" dirty="0"/>
              <a:t>This week’s assignment focuses on narrative writing and the writing tools that can be effectively used to write one. You have three topic choices. This will be a grade in the writing category. </a:t>
            </a:r>
          </a:p>
        </p:txBody>
      </p:sp>
      <p:sp>
        <p:nvSpPr>
          <p:cNvPr id="3" name="Text Placeholder 2">
            <a:extLst>
              <a:ext uri="{FF2B5EF4-FFF2-40B4-BE49-F238E27FC236}">
                <a16:creationId xmlns:a16="http://schemas.microsoft.com/office/drawing/2014/main" id="{3446DCA2-5060-4D2C-8DB0-C3C54ACFE3DC}"/>
              </a:ext>
            </a:extLst>
          </p:cNvPr>
          <p:cNvSpPr>
            <a:spLocks noGrp="1"/>
          </p:cNvSpPr>
          <p:nvPr>
            <p:ph type="body" idx="1"/>
          </p:nvPr>
        </p:nvSpPr>
        <p:spPr>
          <a:xfrm>
            <a:off x="3066184" y="1569008"/>
            <a:ext cx="5414125" cy="480098"/>
          </a:xfrm>
        </p:spPr>
        <p:txBody>
          <a:bodyPr vert="horz" lIns="91440" tIns="0" rIns="91440" bIns="45720" rtlCol="0">
            <a:noAutofit/>
          </a:bodyPr>
          <a:lstStyle/>
          <a:p>
            <a:pPr>
              <a:lnSpc>
                <a:spcPct val="100000"/>
              </a:lnSpc>
            </a:pPr>
            <a:r>
              <a:rPr lang="en-US" sz="4800" dirty="0"/>
              <a:t>Narrative Writing</a:t>
            </a:r>
          </a:p>
        </p:txBody>
      </p:sp>
    </p:spTree>
    <p:extLst>
      <p:ext uri="{BB962C8B-B14F-4D97-AF65-F5344CB8AC3E}">
        <p14:creationId xmlns:p14="http://schemas.microsoft.com/office/powerpoint/2010/main" val="3921555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BBBD145-2FC5-42C1-97BE-1C636D1397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8" name="Freeform 5">
              <a:extLst>
                <a:ext uri="{FF2B5EF4-FFF2-40B4-BE49-F238E27FC236}">
                  <a16:creationId xmlns:a16="http://schemas.microsoft.com/office/drawing/2014/main" id="{952A4B46-1EE6-42F1-BBC0-02A47B9932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6">
              <a:extLst>
                <a:ext uri="{FF2B5EF4-FFF2-40B4-BE49-F238E27FC236}">
                  <a16:creationId xmlns:a16="http://schemas.microsoft.com/office/drawing/2014/main" id="{24058FF8-180E-4BFD-BFFC-E51367000C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7">
              <a:extLst>
                <a:ext uri="{FF2B5EF4-FFF2-40B4-BE49-F238E27FC236}">
                  <a16:creationId xmlns:a16="http://schemas.microsoft.com/office/drawing/2014/main" id="{A423535B-8DEB-423C-9F9D-529C3123E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8">
              <a:extLst>
                <a:ext uri="{FF2B5EF4-FFF2-40B4-BE49-F238E27FC236}">
                  <a16:creationId xmlns:a16="http://schemas.microsoft.com/office/drawing/2014/main" id="{988732CF-5FD1-4FE3-B520-C9F956B3A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9">
              <a:extLst>
                <a:ext uri="{FF2B5EF4-FFF2-40B4-BE49-F238E27FC236}">
                  <a16:creationId xmlns:a16="http://schemas.microsoft.com/office/drawing/2014/main" id="{ED91F632-7ADB-48B4-A824-B68FA6CC6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10">
              <a:extLst>
                <a:ext uri="{FF2B5EF4-FFF2-40B4-BE49-F238E27FC236}">
                  <a16:creationId xmlns:a16="http://schemas.microsoft.com/office/drawing/2014/main" id="{57CA5A76-3D12-43F9-BD26-A64EEE6C8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11">
              <a:extLst>
                <a:ext uri="{FF2B5EF4-FFF2-40B4-BE49-F238E27FC236}">
                  <a16:creationId xmlns:a16="http://schemas.microsoft.com/office/drawing/2014/main" id="{16934D21-CB88-41CD-ABEA-2F060AD51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2">
              <a:extLst>
                <a:ext uri="{FF2B5EF4-FFF2-40B4-BE49-F238E27FC236}">
                  <a16:creationId xmlns:a16="http://schemas.microsoft.com/office/drawing/2014/main" id="{2CA1546D-1E7E-4CE9-9531-FE1F102AD9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3">
              <a:extLst>
                <a:ext uri="{FF2B5EF4-FFF2-40B4-BE49-F238E27FC236}">
                  <a16:creationId xmlns:a16="http://schemas.microsoft.com/office/drawing/2014/main" id="{F8B2A6F1-7328-4D5B-8CD1-2D4F01C243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4">
              <a:extLst>
                <a:ext uri="{FF2B5EF4-FFF2-40B4-BE49-F238E27FC236}">
                  <a16:creationId xmlns:a16="http://schemas.microsoft.com/office/drawing/2014/main" id="{24C0204A-E727-41C5-9910-30FF39A3B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5">
              <a:extLst>
                <a:ext uri="{FF2B5EF4-FFF2-40B4-BE49-F238E27FC236}">
                  <a16:creationId xmlns:a16="http://schemas.microsoft.com/office/drawing/2014/main" id="{1FA04CE5-5DB6-4B00-9A83-0D9D2774C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6">
              <a:extLst>
                <a:ext uri="{FF2B5EF4-FFF2-40B4-BE49-F238E27FC236}">
                  <a16:creationId xmlns:a16="http://schemas.microsoft.com/office/drawing/2014/main" id="{EDECB57F-0466-4D16-ABF0-9046F90AF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7">
              <a:extLst>
                <a:ext uri="{FF2B5EF4-FFF2-40B4-BE49-F238E27FC236}">
                  <a16:creationId xmlns:a16="http://schemas.microsoft.com/office/drawing/2014/main" id="{0726DBEC-7825-41D2-8701-A9E2DDEB9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8">
              <a:extLst>
                <a:ext uri="{FF2B5EF4-FFF2-40B4-BE49-F238E27FC236}">
                  <a16:creationId xmlns:a16="http://schemas.microsoft.com/office/drawing/2014/main" id="{E74AC618-F7E3-45A0-B7C6-79CFFB64F6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9">
              <a:extLst>
                <a:ext uri="{FF2B5EF4-FFF2-40B4-BE49-F238E27FC236}">
                  <a16:creationId xmlns:a16="http://schemas.microsoft.com/office/drawing/2014/main" id="{A5D641F7-963C-4984-B678-20322C69E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20">
              <a:extLst>
                <a:ext uri="{FF2B5EF4-FFF2-40B4-BE49-F238E27FC236}">
                  <a16:creationId xmlns:a16="http://schemas.microsoft.com/office/drawing/2014/main" id="{EAEEF718-9FD4-413C-A98F-0D814E4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21">
              <a:extLst>
                <a:ext uri="{FF2B5EF4-FFF2-40B4-BE49-F238E27FC236}">
                  <a16:creationId xmlns:a16="http://schemas.microsoft.com/office/drawing/2014/main" id="{C1F071D7-9988-42D0-A890-A1BC276B3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5" name="Freeform 22">
              <a:extLst>
                <a:ext uri="{FF2B5EF4-FFF2-40B4-BE49-F238E27FC236}">
                  <a16:creationId xmlns:a16="http://schemas.microsoft.com/office/drawing/2014/main" id="{27BC813F-1EE5-47B1-8AF1-74F59908C9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3">
              <a:extLst>
                <a:ext uri="{FF2B5EF4-FFF2-40B4-BE49-F238E27FC236}">
                  <a16:creationId xmlns:a16="http://schemas.microsoft.com/office/drawing/2014/main" id="{4771DC5B-F613-49AF-88B9-4713787B19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4">
              <a:extLst>
                <a:ext uri="{FF2B5EF4-FFF2-40B4-BE49-F238E27FC236}">
                  <a16:creationId xmlns:a16="http://schemas.microsoft.com/office/drawing/2014/main" id="{2970388B-41A2-4AD6-84B7-21A29A3D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5">
              <a:extLst>
                <a:ext uri="{FF2B5EF4-FFF2-40B4-BE49-F238E27FC236}">
                  <a16:creationId xmlns:a16="http://schemas.microsoft.com/office/drawing/2014/main" id="{9792A4B4-DC86-4D84-A6A5-40B2D8DD0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0" name="Group 29">
            <a:extLst>
              <a:ext uri="{FF2B5EF4-FFF2-40B4-BE49-F238E27FC236}">
                <a16:creationId xmlns:a16="http://schemas.microsoft.com/office/drawing/2014/main" id="{B239B0D4-65B5-4C6A-946F-02E061324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1" name="Rectangle 30">
              <a:extLst>
                <a:ext uri="{FF2B5EF4-FFF2-40B4-BE49-F238E27FC236}">
                  <a16:creationId xmlns:a16="http://schemas.microsoft.com/office/drawing/2014/main" id="{CC34B10E-8AF6-4F5B-AE67-602BB0FDF1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a:extLst>
                <a:ext uri="{FF2B5EF4-FFF2-40B4-BE49-F238E27FC236}">
                  <a16:creationId xmlns:a16="http://schemas.microsoft.com/office/drawing/2014/main" id="{87D8F852-24F1-4713-A933-FECA2E8EA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F1FB2BCD-BC78-4CA9-B753-0AC9AEE15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5" name="Rectangle 34">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8"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60" name="Rectangle 59">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extBox 1">
            <a:extLst>
              <a:ext uri="{FF2B5EF4-FFF2-40B4-BE49-F238E27FC236}">
                <a16:creationId xmlns:a16="http://schemas.microsoft.com/office/drawing/2014/main" id="{7D3EFAFA-BF48-4BD8-9F95-21E558188CFA}"/>
              </a:ext>
            </a:extLst>
          </p:cNvPr>
          <p:cNvSpPr txBox="1"/>
          <p:nvPr/>
        </p:nvSpPr>
        <p:spPr>
          <a:xfrm>
            <a:off x="2477102" y="138112"/>
            <a:ext cx="9573009" cy="6492875"/>
          </a:xfrm>
          <a:prstGeom prst="rect">
            <a:avLst/>
          </a:prstGeom>
        </p:spPr>
        <p:txBody>
          <a:bodyPr vert="horz" lIns="91440" tIns="45720" rIns="91440" bIns="45720" rtlCol="0" anchor="t">
            <a:normAutofit/>
          </a:bodyPr>
          <a:lstStyle/>
          <a:p>
            <a:pPr defTabSz="914400">
              <a:lnSpc>
                <a:spcPct val="110000"/>
              </a:lnSpc>
              <a:spcAft>
                <a:spcPts val="600"/>
              </a:spcAft>
              <a:buClr>
                <a:schemeClr val="accent1"/>
              </a:buClr>
              <a:buSzPct val="110000"/>
            </a:pPr>
            <a:r>
              <a:rPr lang="en-US" sz="3200" u="sng" dirty="0"/>
              <a:t>Instructions</a:t>
            </a:r>
            <a:r>
              <a:rPr lang="en-US" sz="3200" dirty="0"/>
              <a:t>:</a:t>
            </a:r>
          </a:p>
          <a:p>
            <a:pPr lvl="0" indent="-228600" defTabSz="914400">
              <a:lnSpc>
                <a:spcPct val="110000"/>
              </a:lnSpc>
              <a:spcAft>
                <a:spcPts val="600"/>
              </a:spcAft>
              <a:buClr>
                <a:schemeClr val="accent1"/>
              </a:buClr>
              <a:buSzPct val="110000"/>
              <a:buFont typeface="Wingdings" panose="05000000000000000000" pitchFamily="2" charset="2"/>
              <a:buChar char="§"/>
            </a:pPr>
            <a:r>
              <a:rPr lang="en-US" sz="2000" dirty="0"/>
              <a:t>After completing the daily assignments for Monday, Tuesday, and Wednesday, you will choose </a:t>
            </a:r>
            <a:r>
              <a:rPr lang="en-US" sz="2000" b="1" dirty="0"/>
              <a:t>ONE</a:t>
            </a:r>
            <a:r>
              <a:rPr lang="en-US" sz="2000" dirty="0"/>
              <a:t> of the following narrative prompts to respond to:</a:t>
            </a:r>
          </a:p>
          <a:p>
            <a:pPr indent="-228600" defTabSz="914400">
              <a:lnSpc>
                <a:spcPct val="110000"/>
              </a:lnSpc>
              <a:spcAft>
                <a:spcPts val="600"/>
              </a:spcAft>
              <a:buClr>
                <a:schemeClr val="accent1"/>
              </a:buClr>
              <a:buSzPct val="110000"/>
              <a:buFont typeface="Wingdings" panose="05000000000000000000" pitchFamily="2" charset="2"/>
              <a:buChar char="§"/>
            </a:pPr>
            <a:endParaRPr lang="en-US" sz="2000" dirty="0"/>
          </a:p>
          <a:p>
            <a:pPr lvl="0" indent="-228600" defTabSz="914400">
              <a:lnSpc>
                <a:spcPct val="110000"/>
              </a:lnSpc>
              <a:spcAft>
                <a:spcPts val="600"/>
              </a:spcAft>
              <a:buClr>
                <a:schemeClr val="accent1"/>
              </a:buClr>
              <a:buSzPct val="110000"/>
              <a:buFont typeface="Wingdings" panose="05000000000000000000" pitchFamily="2" charset="2"/>
              <a:buChar char="§"/>
            </a:pPr>
            <a:r>
              <a:rPr lang="en-US" sz="2000" dirty="0"/>
              <a:t>Write a narrative about a memorable experience from your own childhood that illustrates one perspective or attitude that your family has. Consider the impact your family had on your experience.</a:t>
            </a:r>
          </a:p>
          <a:p>
            <a:pPr indent="-228600" defTabSz="914400">
              <a:lnSpc>
                <a:spcPct val="110000"/>
              </a:lnSpc>
              <a:spcAft>
                <a:spcPts val="600"/>
              </a:spcAft>
              <a:buClr>
                <a:schemeClr val="accent1"/>
              </a:buClr>
              <a:buSzPct val="110000"/>
              <a:buFont typeface="Wingdings" panose="05000000000000000000" pitchFamily="2" charset="2"/>
              <a:buChar char="§"/>
            </a:pPr>
            <a:endParaRPr lang="en-US" sz="2000" dirty="0"/>
          </a:p>
          <a:p>
            <a:pPr lvl="0" indent="-228600" defTabSz="914400">
              <a:lnSpc>
                <a:spcPct val="110000"/>
              </a:lnSpc>
              <a:spcAft>
                <a:spcPts val="600"/>
              </a:spcAft>
              <a:buClr>
                <a:schemeClr val="accent1"/>
              </a:buClr>
              <a:buSzPct val="110000"/>
              <a:buFont typeface="Wingdings" panose="05000000000000000000" pitchFamily="2" charset="2"/>
              <a:buChar char="§"/>
            </a:pPr>
            <a:r>
              <a:rPr lang="en-US" sz="2000" dirty="0"/>
              <a:t>Write a narrative about a time when you made an important decision about yourself.</a:t>
            </a:r>
          </a:p>
          <a:p>
            <a:pPr defTabSz="914400">
              <a:lnSpc>
                <a:spcPct val="110000"/>
              </a:lnSpc>
              <a:spcAft>
                <a:spcPts val="600"/>
              </a:spcAft>
              <a:buClr>
                <a:schemeClr val="accent1"/>
              </a:buClr>
              <a:buSzPct val="110000"/>
            </a:pPr>
            <a:r>
              <a:rPr lang="en-US" sz="2000" dirty="0"/>
              <a:t> </a:t>
            </a:r>
          </a:p>
          <a:p>
            <a:pPr lvl="0" indent="-228600" defTabSz="914400">
              <a:lnSpc>
                <a:spcPct val="110000"/>
              </a:lnSpc>
              <a:spcAft>
                <a:spcPts val="600"/>
              </a:spcAft>
              <a:buClr>
                <a:schemeClr val="accent1"/>
              </a:buClr>
              <a:buSzPct val="110000"/>
              <a:buFont typeface="Wingdings" panose="05000000000000000000" pitchFamily="2" charset="2"/>
              <a:buChar char="§"/>
            </a:pPr>
            <a:r>
              <a:rPr lang="en-US" sz="2000" dirty="0"/>
              <a:t>Write a narrative about a particularly memorable and/or life-changing moment during the recent quarantine. Remember this should be something unique and meaningful to you. Keep in mind we’ve all been quarantined and have had similar changes. What makes this moment particularly significant and worth sharing?</a:t>
            </a:r>
          </a:p>
        </p:txBody>
      </p:sp>
    </p:spTree>
    <p:extLst>
      <p:ext uri="{BB962C8B-B14F-4D97-AF65-F5344CB8AC3E}">
        <p14:creationId xmlns:p14="http://schemas.microsoft.com/office/powerpoint/2010/main" val="1512645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BBBD145-2FC5-42C1-97BE-1C636D1397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8" name="Freeform 5">
              <a:extLst>
                <a:ext uri="{FF2B5EF4-FFF2-40B4-BE49-F238E27FC236}">
                  <a16:creationId xmlns:a16="http://schemas.microsoft.com/office/drawing/2014/main" id="{952A4B46-1EE6-42F1-BBC0-02A47B9932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6">
              <a:extLst>
                <a:ext uri="{FF2B5EF4-FFF2-40B4-BE49-F238E27FC236}">
                  <a16:creationId xmlns:a16="http://schemas.microsoft.com/office/drawing/2014/main" id="{24058FF8-180E-4BFD-BFFC-E51367000C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7">
              <a:extLst>
                <a:ext uri="{FF2B5EF4-FFF2-40B4-BE49-F238E27FC236}">
                  <a16:creationId xmlns:a16="http://schemas.microsoft.com/office/drawing/2014/main" id="{A423535B-8DEB-423C-9F9D-529C3123E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8">
              <a:extLst>
                <a:ext uri="{FF2B5EF4-FFF2-40B4-BE49-F238E27FC236}">
                  <a16:creationId xmlns:a16="http://schemas.microsoft.com/office/drawing/2014/main" id="{988732CF-5FD1-4FE3-B520-C9F956B3A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9">
              <a:extLst>
                <a:ext uri="{FF2B5EF4-FFF2-40B4-BE49-F238E27FC236}">
                  <a16:creationId xmlns:a16="http://schemas.microsoft.com/office/drawing/2014/main" id="{ED91F632-7ADB-48B4-A824-B68FA6CC6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10">
              <a:extLst>
                <a:ext uri="{FF2B5EF4-FFF2-40B4-BE49-F238E27FC236}">
                  <a16:creationId xmlns:a16="http://schemas.microsoft.com/office/drawing/2014/main" id="{57CA5A76-3D12-43F9-BD26-A64EEE6C8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11">
              <a:extLst>
                <a:ext uri="{FF2B5EF4-FFF2-40B4-BE49-F238E27FC236}">
                  <a16:creationId xmlns:a16="http://schemas.microsoft.com/office/drawing/2014/main" id="{16934D21-CB88-41CD-ABEA-2F060AD51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2">
              <a:extLst>
                <a:ext uri="{FF2B5EF4-FFF2-40B4-BE49-F238E27FC236}">
                  <a16:creationId xmlns:a16="http://schemas.microsoft.com/office/drawing/2014/main" id="{2CA1546D-1E7E-4CE9-9531-FE1F102AD9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3">
              <a:extLst>
                <a:ext uri="{FF2B5EF4-FFF2-40B4-BE49-F238E27FC236}">
                  <a16:creationId xmlns:a16="http://schemas.microsoft.com/office/drawing/2014/main" id="{F8B2A6F1-7328-4D5B-8CD1-2D4F01C243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4">
              <a:extLst>
                <a:ext uri="{FF2B5EF4-FFF2-40B4-BE49-F238E27FC236}">
                  <a16:creationId xmlns:a16="http://schemas.microsoft.com/office/drawing/2014/main" id="{24C0204A-E727-41C5-9910-30FF39A3B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5">
              <a:extLst>
                <a:ext uri="{FF2B5EF4-FFF2-40B4-BE49-F238E27FC236}">
                  <a16:creationId xmlns:a16="http://schemas.microsoft.com/office/drawing/2014/main" id="{1FA04CE5-5DB6-4B00-9A83-0D9D2774C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6">
              <a:extLst>
                <a:ext uri="{FF2B5EF4-FFF2-40B4-BE49-F238E27FC236}">
                  <a16:creationId xmlns:a16="http://schemas.microsoft.com/office/drawing/2014/main" id="{EDECB57F-0466-4D16-ABF0-9046F90AF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7">
              <a:extLst>
                <a:ext uri="{FF2B5EF4-FFF2-40B4-BE49-F238E27FC236}">
                  <a16:creationId xmlns:a16="http://schemas.microsoft.com/office/drawing/2014/main" id="{0726DBEC-7825-41D2-8701-A9E2DDEB9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8">
              <a:extLst>
                <a:ext uri="{FF2B5EF4-FFF2-40B4-BE49-F238E27FC236}">
                  <a16:creationId xmlns:a16="http://schemas.microsoft.com/office/drawing/2014/main" id="{E74AC618-F7E3-45A0-B7C6-79CFFB64F6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9">
              <a:extLst>
                <a:ext uri="{FF2B5EF4-FFF2-40B4-BE49-F238E27FC236}">
                  <a16:creationId xmlns:a16="http://schemas.microsoft.com/office/drawing/2014/main" id="{A5D641F7-963C-4984-B678-20322C69E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20">
              <a:extLst>
                <a:ext uri="{FF2B5EF4-FFF2-40B4-BE49-F238E27FC236}">
                  <a16:creationId xmlns:a16="http://schemas.microsoft.com/office/drawing/2014/main" id="{EAEEF718-9FD4-413C-A98F-0D814E4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21">
              <a:extLst>
                <a:ext uri="{FF2B5EF4-FFF2-40B4-BE49-F238E27FC236}">
                  <a16:creationId xmlns:a16="http://schemas.microsoft.com/office/drawing/2014/main" id="{C1F071D7-9988-42D0-A890-A1BC276B3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5" name="Freeform 22">
              <a:extLst>
                <a:ext uri="{FF2B5EF4-FFF2-40B4-BE49-F238E27FC236}">
                  <a16:creationId xmlns:a16="http://schemas.microsoft.com/office/drawing/2014/main" id="{27BC813F-1EE5-47B1-8AF1-74F59908C9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3">
              <a:extLst>
                <a:ext uri="{FF2B5EF4-FFF2-40B4-BE49-F238E27FC236}">
                  <a16:creationId xmlns:a16="http://schemas.microsoft.com/office/drawing/2014/main" id="{4771DC5B-F613-49AF-88B9-4713787B19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4">
              <a:extLst>
                <a:ext uri="{FF2B5EF4-FFF2-40B4-BE49-F238E27FC236}">
                  <a16:creationId xmlns:a16="http://schemas.microsoft.com/office/drawing/2014/main" id="{2970388B-41A2-4AD6-84B7-21A29A3D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5">
              <a:extLst>
                <a:ext uri="{FF2B5EF4-FFF2-40B4-BE49-F238E27FC236}">
                  <a16:creationId xmlns:a16="http://schemas.microsoft.com/office/drawing/2014/main" id="{9792A4B4-DC86-4D84-A6A5-40B2D8DD0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0" name="Group 29">
            <a:extLst>
              <a:ext uri="{FF2B5EF4-FFF2-40B4-BE49-F238E27FC236}">
                <a16:creationId xmlns:a16="http://schemas.microsoft.com/office/drawing/2014/main" id="{B239B0D4-65B5-4C6A-946F-02E061324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1" name="Rectangle 30">
              <a:extLst>
                <a:ext uri="{FF2B5EF4-FFF2-40B4-BE49-F238E27FC236}">
                  <a16:creationId xmlns:a16="http://schemas.microsoft.com/office/drawing/2014/main" id="{CC34B10E-8AF6-4F5B-AE67-602BB0FDF1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a:extLst>
                <a:ext uri="{FF2B5EF4-FFF2-40B4-BE49-F238E27FC236}">
                  <a16:creationId xmlns:a16="http://schemas.microsoft.com/office/drawing/2014/main" id="{87D8F852-24F1-4713-A933-FECA2E8EA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F1FB2BCD-BC78-4CA9-B753-0AC9AEE15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5" name="Rectangle 34">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8"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60" name="Rectangle 59">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extBox 1">
            <a:extLst>
              <a:ext uri="{FF2B5EF4-FFF2-40B4-BE49-F238E27FC236}">
                <a16:creationId xmlns:a16="http://schemas.microsoft.com/office/drawing/2014/main" id="{9635E949-5E06-44F9-853F-E48E72D5C07C}"/>
              </a:ext>
            </a:extLst>
          </p:cNvPr>
          <p:cNvSpPr txBox="1"/>
          <p:nvPr/>
        </p:nvSpPr>
        <p:spPr>
          <a:xfrm>
            <a:off x="2541425" y="488164"/>
            <a:ext cx="8944802" cy="5675570"/>
          </a:xfrm>
          <a:prstGeom prst="rect">
            <a:avLst/>
          </a:prstGeom>
        </p:spPr>
        <p:txBody>
          <a:bodyPr vert="horz" lIns="91440" tIns="45720" rIns="91440" bIns="45720" rtlCol="0" anchor="t">
            <a:normAutofit fontScale="92500" lnSpcReduction="10000"/>
          </a:bodyPr>
          <a:lstStyle/>
          <a:p>
            <a:pPr defTabSz="914400">
              <a:lnSpc>
                <a:spcPct val="110000"/>
              </a:lnSpc>
              <a:spcAft>
                <a:spcPts val="600"/>
              </a:spcAft>
              <a:buClr>
                <a:schemeClr val="accent1"/>
              </a:buClr>
              <a:buSzPct val="110000"/>
            </a:pPr>
            <a:r>
              <a:rPr lang="en-US" sz="3200" u="sng" dirty="0"/>
              <a:t>Guidelines</a:t>
            </a:r>
            <a:r>
              <a:rPr lang="en-US" sz="3200" dirty="0"/>
              <a:t>:</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Introduce the setting for the narrative.</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Provide a well-structured sequence of events and a conclusion that reflects on the impact of the experience.</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Incorporate direct and indirect dialogue to aid in the development of your narrative and punctuate dialogue correctly.</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Use precise words and phrases and sensory language.</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Use descriptive details to help the reader understand your story.</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Provide a smooth progression of experiences or events, using transitions to move through the story.</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Vary the pacing using details and sentence types and lengths.</a:t>
            </a:r>
          </a:p>
          <a:p>
            <a:pPr lvl="0" indent="-228600" defTabSz="914400">
              <a:lnSpc>
                <a:spcPct val="110000"/>
              </a:lnSpc>
              <a:spcAft>
                <a:spcPts val="600"/>
              </a:spcAft>
              <a:buClr>
                <a:schemeClr val="accent1"/>
              </a:buClr>
              <a:buSzPct val="110000"/>
              <a:buFont typeface="Wingdings" panose="05000000000000000000" pitchFamily="2" charset="2"/>
              <a:buChar char="§"/>
            </a:pPr>
            <a:endParaRPr lang="en-US" sz="2000" dirty="0"/>
          </a:p>
          <a:p>
            <a:pPr indent="-228600" defTabSz="914400">
              <a:lnSpc>
                <a:spcPct val="110000"/>
              </a:lnSpc>
              <a:spcAft>
                <a:spcPts val="600"/>
              </a:spcAft>
              <a:buClr>
                <a:schemeClr val="accent1"/>
              </a:buClr>
              <a:buSzPct val="110000"/>
              <a:buFont typeface="Wingdings" panose="05000000000000000000" pitchFamily="2" charset="2"/>
              <a:buChar char="§"/>
            </a:pPr>
            <a:r>
              <a:rPr lang="en-US" sz="2000" dirty="0"/>
              <a:t>*Approximate length: 600-700 words (roughly 2 pages double spaced)</a:t>
            </a:r>
          </a:p>
          <a:p>
            <a:pPr indent="-228600" defTabSz="914400">
              <a:lnSpc>
                <a:spcPct val="110000"/>
              </a:lnSpc>
              <a:spcAft>
                <a:spcPts val="600"/>
              </a:spcAft>
              <a:buClr>
                <a:schemeClr val="accent1"/>
              </a:buClr>
              <a:buSzPct val="110000"/>
              <a:buFont typeface="Wingdings" panose="05000000000000000000" pitchFamily="2" charset="2"/>
              <a:buChar char="§"/>
            </a:pPr>
            <a:r>
              <a:rPr lang="en-US" sz="2000" dirty="0"/>
              <a:t>*To identify word count highlight passage, go to “Review” or “Tools” depending on the version of word you are using, then click the “word count” option and it will tell you the total number of words typed</a:t>
            </a:r>
          </a:p>
        </p:txBody>
      </p:sp>
    </p:spTree>
    <p:extLst>
      <p:ext uri="{BB962C8B-B14F-4D97-AF65-F5344CB8AC3E}">
        <p14:creationId xmlns:p14="http://schemas.microsoft.com/office/powerpoint/2010/main" val="150573137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CB943734C6304E9A9B1F24E81D5DD4" ma:contentTypeVersion="33" ma:contentTypeDescription="Create a new document." ma:contentTypeScope="" ma:versionID="e60047427866df3de33d623a22f51f7f">
  <xsd:schema xmlns:xsd="http://www.w3.org/2001/XMLSchema" xmlns:xs="http://www.w3.org/2001/XMLSchema" xmlns:p="http://schemas.microsoft.com/office/2006/metadata/properties" xmlns:ns3="bf11f4db-f016-4acd-a79c-dae28cb32233" xmlns:ns4="25715086-fb56-448a-8f44-7ff13588087d" targetNamespace="http://schemas.microsoft.com/office/2006/metadata/properties" ma:root="true" ma:fieldsID="87b1930c259cdc48a6657f9336b520c7" ns3:_="" ns4:_="">
    <xsd:import namespace="bf11f4db-f016-4acd-a79c-dae28cb32233"/>
    <xsd:import namespace="25715086-fb56-448a-8f44-7ff13588087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NotebookType" minOccurs="0"/>
                <xsd:element ref="ns4:FolderType" minOccurs="0"/>
                <xsd:element ref="ns4:CultureName" minOccurs="0"/>
                <xsd:element ref="ns4:AppVersion" minOccurs="0"/>
                <xsd:element ref="ns4:TeamsChannelId" minOccurs="0"/>
                <xsd:element ref="ns4:Owner"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ath_Settings" minOccurs="0"/>
                <xsd:element ref="ns4:MediaServiceAutoTags" minOccurs="0"/>
                <xsd:element ref="ns4:MediaServiceOCR" minOccurs="0"/>
                <xsd:element ref="ns4:Distribution_Groups" minOccurs="0"/>
                <xsd:element ref="ns4:LMS_Mappings" minOccurs="0"/>
                <xsd:element ref="ns4:MediaServiceAutoKeyPoints" minOccurs="0"/>
                <xsd:element ref="ns4:MediaServiceKeyPoints"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11f4db-f016-4acd-a79c-dae28cb3223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715086-fb56-448a-8f44-7ff13588087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20" nillable="true" ma:displayName="Default Section Names" ma:internalName="DefaultSectionNames">
      <xsd:simpleType>
        <xsd:restriction base="dms:Note">
          <xsd:maxLength value="255"/>
        </xsd:restriction>
      </xsd:simpleType>
    </xsd:element>
    <xsd:element name="Templates" ma:index="21" nillable="true" ma:displayName="Templates" ma:internalName="Templates">
      <xsd:simpleType>
        <xsd:restriction base="dms:Note">
          <xsd:maxLength value="255"/>
        </xsd:restriction>
      </xsd:simpleType>
    </xsd:element>
    <xsd:element name="Teachers" ma:index="22"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3"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4"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5" nillable="true" ma:displayName="Invited Teachers" ma:internalName="Invited_Teachers">
      <xsd:simpleType>
        <xsd:restriction base="dms:Note">
          <xsd:maxLength value="255"/>
        </xsd:restriction>
      </xsd:simpleType>
    </xsd:element>
    <xsd:element name="Invited_Students" ma:index="26" nillable="true" ma:displayName="Invited Students" ma:internalName="Invited_Students">
      <xsd:simpleType>
        <xsd:restriction base="dms:Note">
          <xsd:maxLength value="255"/>
        </xsd:restriction>
      </xsd:simpleType>
    </xsd:element>
    <xsd:element name="Self_Registration_Enabled" ma:index="27" nillable="true" ma:displayName="Self Registration Enabled" ma:internalName="Self_Registration_Enabled">
      <xsd:simpleType>
        <xsd:restriction base="dms:Boolean"/>
      </xsd:simpleType>
    </xsd:element>
    <xsd:element name="Has_Teacher_Only_SectionGroup" ma:index="28" nillable="true" ma:displayName="Has Teacher Only SectionGroup" ma:internalName="Has_Teacher_Only_SectionGroup">
      <xsd:simpleType>
        <xsd:restriction base="dms:Boolean"/>
      </xsd:simpleType>
    </xsd:element>
    <xsd:element name="Is_Collaboration_Space_Locked" ma:index="29" nillable="true" ma:displayName="Is Collaboration Space Locked" ma:internalName="Is_Collaboration_Space_Locked">
      <xsd:simpleType>
        <xsd:restriction base="dms:Boolean"/>
      </xsd:simpleType>
    </xsd:element>
    <xsd:element name="IsNotebookLocked" ma:index="30" nillable="true" ma:displayName="Is Notebook Locked" ma:internalName="IsNotebookLocked">
      <xsd:simpleType>
        <xsd:restriction base="dms:Boolean"/>
      </xsd:simpleType>
    </xsd:element>
    <xsd:element name="Math_Settings" ma:index="31" nillable="true" ma:displayName="Math Settings" ma:internalName="Math_Settings">
      <xsd:simpleType>
        <xsd:restriction base="dms:Text"/>
      </xsd:simpleType>
    </xsd:element>
    <xsd:element name="MediaServiceAutoTags" ma:index="32" nillable="true" ma:displayName="Tags" ma:internalName="MediaServiceAutoTags"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Distribution_Groups" ma:index="34" nillable="true" ma:displayName="Distribution Groups" ma:internalName="Distribution_Groups">
      <xsd:simpleType>
        <xsd:restriction base="dms:Note">
          <xsd:maxLength value="255"/>
        </xsd:restriction>
      </xsd:simpleType>
    </xsd:element>
    <xsd:element name="LMS_Mappings" ma:index="35" nillable="true" ma:displayName="LMS Mappings" ma:internalName="LMS_Mappings">
      <xsd:simpleType>
        <xsd:restriction base="dms:Note">
          <xsd:maxLength value="255"/>
        </xsd:restriction>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ServiceLocation" ma:index="4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Type xmlns="25715086-fb56-448a-8f44-7ff13588087d" xsi:nil="true"/>
    <CultureName xmlns="25715086-fb56-448a-8f44-7ff13588087d" xsi:nil="true"/>
    <Students xmlns="25715086-fb56-448a-8f44-7ff13588087d">
      <UserInfo>
        <DisplayName/>
        <AccountId xsi:nil="true"/>
        <AccountType/>
      </UserInfo>
    </Students>
    <Invited_Students xmlns="25715086-fb56-448a-8f44-7ff13588087d" xsi:nil="true"/>
    <LMS_Mappings xmlns="25715086-fb56-448a-8f44-7ff13588087d" xsi:nil="true"/>
    <Self_Registration_Enabled xmlns="25715086-fb56-448a-8f44-7ff13588087d" xsi:nil="true"/>
    <Math_Settings xmlns="25715086-fb56-448a-8f44-7ff13588087d" xsi:nil="true"/>
    <Teachers xmlns="25715086-fb56-448a-8f44-7ff13588087d">
      <UserInfo>
        <DisplayName/>
        <AccountId xsi:nil="true"/>
        <AccountType/>
      </UserInfo>
    </Teachers>
    <Student_Groups xmlns="25715086-fb56-448a-8f44-7ff13588087d">
      <UserInfo>
        <DisplayName/>
        <AccountId xsi:nil="true"/>
        <AccountType/>
      </UserInfo>
    </Student_Groups>
    <Invited_Teachers xmlns="25715086-fb56-448a-8f44-7ff13588087d" xsi:nil="true"/>
    <Templates xmlns="25715086-fb56-448a-8f44-7ff13588087d" xsi:nil="true"/>
    <Has_Teacher_Only_SectionGroup xmlns="25715086-fb56-448a-8f44-7ff13588087d" xsi:nil="true"/>
    <Distribution_Groups xmlns="25715086-fb56-448a-8f44-7ff13588087d" xsi:nil="true"/>
    <NotebookType xmlns="25715086-fb56-448a-8f44-7ff13588087d" xsi:nil="true"/>
    <AppVersion xmlns="25715086-fb56-448a-8f44-7ff13588087d" xsi:nil="true"/>
    <TeamsChannelId xmlns="25715086-fb56-448a-8f44-7ff13588087d" xsi:nil="true"/>
    <DefaultSectionNames xmlns="25715086-fb56-448a-8f44-7ff13588087d" xsi:nil="true"/>
    <Is_Collaboration_Space_Locked xmlns="25715086-fb56-448a-8f44-7ff13588087d" xsi:nil="true"/>
    <Owner xmlns="25715086-fb56-448a-8f44-7ff13588087d">
      <UserInfo>
        <DisplayName/>
        <AccountId xsi:nil="true"/>
        <AccountType/>
      </UserInfo>
    </Owner>
    <IsNotebookLocked xmlns="25715086-fb56-448a-8f44-7ff13588087d" xsi:nil="true"/>
  </documentManagement>
</p:properties>
</file>

<file path=customXml/itemProps1.xml><?xml version="1.0" encoding="utf-8"?>
<ds:datastoreItem xmlns:ds="http://schemas.openxmlformats.org/officeDocument/2006/customXml" ds:itemID="{D7FA4897-4C6E-42B6-B81A-38E14E72EF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11f4db-f016-4acd-a79c-dae28cb32233"/>
    <ds:schemaRef ds:uri="25715086-fb56-448a-8f44-7ff1358808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AB8D0F-E9F1-45FE-AB28-DFEBEB2E7F14}">
  <ds:schemaRefs>
    <ds:schemaRef ds:uri="http://schemas.microsoft.com/sharepoint/v3/contenttype/forms"/>
  </ds:schemaRefs>
</ds:datastoreItem>
</file>

<file path=customXml/itemProps3.xml><?xml version="1.0" encoding="utf-8"?>
<ds:datastoreItem xmlns:ds="http://schemas.openxmlformats.org/officeDocument/2006/customXml" ds:itemID="{F9937060-91B2-4ED3-8E26-E018F6CF2432}">
  <ds:schemaRefs>
    <ds:schemaRef ds:uri="http://schemas.microsoft.com/office/2006/documentManagement/types"/>
    <ds:schemaRef ds:uri="http://purl.org/dc/dcmitype/"/>
    <ds:schemaRef ds:uri="http://schemas.openxmlformats.org/package/2006/metadata/core-properties"/>
    <ds:schemaRef ds:uri="http://www.w3.org/XML/1998/namespace"/>
    <ds:schemaRef ds:uri="http://purl.org/dc/elements/1.1/"/>
    <ds:schemaRef ds:uri="http://schemas.microsoft.com/office/2006/metadata/properties"/>
    <ds:schemaRef ds:uri="http://purl.org/dc/terms/"/>
    <ds:schemaRef ds:uri="bf11f4db-f016-4acd-a79c-dae28cb32233"/>
    <ds:schemaRef ds:uri="http://schemas.microsoft.com/office/infopath/2007/PartnerControls"/>
    <ds:schemaRef ds:uri="25715086-fb56-448a-8f44-7ff13588087d"/>
  </ds:schemaRefs>
</ds:datastoreItem>
</file>

<file path=docProps/app.xml><?xml version="1.0" encoding="utf-8"?>
<Properties xmlns="http://schemas.openxmlformats.org/officeDocument/2006/extended-properties" xmlns:vt="http://schemas.openxmlformats.org/officeDocument/2006/docPropsVTypes">
  <TotalTime>13</TotalTime>
  <Words>440</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Berlin Sans FB Demi</vt:lpstr>
      <vt:lpstr>Calibri Light</vt:lpstr>
      <vt:lpstr>Modern Love</vt:lpstr>
      <vt:lpstr>Rockwell</vt:lpstr>
      <vt:lpstr>Wingdings</vt:lpstr>
      <vt:lpstr>Atlas</vt:lpstr>
      <vt:lpstr>Narrative Writing Study</vt:lpstr>
      <vt:lpstr>Weekly Overview</vt:lpstr>
      <vt:lpstr>Optional Activities</vt:lpstr>
      <vt:lpstr>Writer’s Notebook 5/14/20</vt:lpstr>
      <vt:lpstr>* Yesterday you learned about Pacing and read Pick One by David Matthews SB pgs  https://drive.google.com/file/d/1gwLSNlGftM84nViR7MGZEpqZ52sfVtc1/view?usp=sharing   * Review the ANSWER KEY to check your answers  https://drive.google.com/file/d/1Qh18GBd0M3cGo_t9fjRWYN5B_FUDodxG/view?usp=sharing   </vt:lpstr>
      <vt:lpstr>This week’s assignment focuses on narrative writing and the writing tools that can be effectively used to write one. You have three topic choices. This will be a grade in the writing category.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Writing Study</dc:title>
  <dc:creator>Katherine Curran</dc:creator>
  <cp:lastModifiedBy>Katherine Curran</cp:lastModifiedBy>
  <cp:revision>2</cp:revision>
  <dcterms:created xsi:type="dcterms:W3CDTF">2020-05-14T13:17:13Z</dcterms:created>
  <dcterms:modified xsi:type="dcterms:W3CDTF">2020-05-14T13:30:26Z</dcterms:modified>
</cp:coreProperties>
</file>