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4"/>
  </p:sldMasterIdLst>
  <p:sldIdLst>
    <p:sldId id="264" r:id="rId5"/>
    <p:sldId id="275" r:id="rId6"/>
    <p:sldId id="281" r:id="rId7"/>
    <p:sldId id="278" r:id="rId8"/>
    <p:sldId id="277" r:id="rId9"/>
    <p:sldId id="279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Spruill" initials="SS" lastIdx="3" clrIdx="0">
    <p:extLst>
      <p:ext uri="{19B8F6BF-5375-455C-9EA6-DF929625EA0E}">
        <p15:presenceInfo xmlns:p15="http://schemas.microsoft.com/office/powerpoint/2012/main" userId="S::Sylvia.Spruill@cobbk12.org::9779b643-2076-4b56-acdb-9d3298b1d393" providerId="AD"/>
      </p:ext>
    </p:extLst>
  </p:cmAuthor>
  <p:cmAuthor id="2" name="Katherine Curran" initials="KC" lastIdx="2" clrIdx="1">
    <p:extLst>
      <p:ext uri="{19B8F6BF-5375-455C-9EA6-DF929625EA0E}">
        <p15:presenceInfo xmlns:p15="http://schemas.microsoft.com/office/powerpoint/2012/main" userId="S::Katherine.Curran@cobbk12.org::cf02377a-c1b3-4329-ba4f-31bc969d3e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27D00"/>
    <a:srgbClr val="9A5C00"/>
    <a:srgbClr val="66FF66"/>
    <a:srgbClr val="FF00FF"/>
    <a:srgbClr val="FFCC00"/>
    <a:srgbClr val="CC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18EAC-885A-4797-A01D-30397A54DB9C}" v="2" dt="2020-05-12T02:06:05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4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9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1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9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02D9-E9DD-47FD-9E37-9E54094FC5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9D52-846B-470A-AC6A-10A3A93C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ngveritas.com/tag/roman-catholic-church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gerner/13896645072" TargetMode="External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kabyahe.wordpress.com/2013/05/26/aliwan-2013-festival-of-champion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5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www.flickr.com/photos/unwomenasiapacific/8409858911" TargetMode="External"/><Relationship Id="rId4" Type="http://schemas.openxmlformats.org/officeDocument/2006/relationships/hyperlink" Target="https://en.wikipedia.org/wiki/Dance" TargetMode="Externa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k12org-my.sharepoint.com/:v:/g/personal/sylvia_spruill_cobbk12_org/ETpEG9MIB1VIp9ZDwmyQAz8Byn9S2F0J1naEs8_rkukDXA?e=jaBUbS" TargetMode="External"/><Relationship Id="rId2" Type="http://schemas.openxmlformats.org/officeDocument/2006/relationships/hyperlink" Target="https://drive.google.com/file/d/1Q-a2nL1fkKC828uZoBCWY88HCwH0gkih/view?usp=shari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vga.com/video/8152/sanjays-super-tea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E5EE-E0A5-443D-ADFD-D23C91D5F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413" y="1723955"/>
            <a:ext cx="8835776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Narrative Writing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57B93-4BEB-4296-B362-BD1C83107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413" y="4164496"/>
            <a:ext cx="8863174" cy="1054776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 Week 17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5/12/20</a:t>
            </a:r>
          </a:p>
        </p:txBody>
      </p:sp>
    </p:spTree>
    <p:extLst>
      <p:ext uri="{BB962C8B-B14F-4D97-AF65-F5344CB8AC3E}">
        <p14:creationId xmlns:p14="http://schemas.microsoft.com/office/powerpoint/2010/main" val="84052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938D-7087-433D-BE16-77422E40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2" y="268913"/>
            <a:ext cx="5545640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2C8A20-65F4-4EF7-8916-F5A5D7254A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568939" y="1703048"/>
            <a:ext cx="4821551" cy="296224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9FB04-BEB9-4F65-9964-53DBE106A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3482" y="919485"/>
            <a:ext cx="5652518" cy="51732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Monday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Writer’s Notebook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Read Kaffir Boy and Answer Questions</a:t>
            </a:r>
          </a:p>
          <a:p>
            <a:pPr marL="1090613"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Focus: Dialogue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Tuesday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Writer’s Notebook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View Sanjay’s </a:t>
            </a:r>
            <a:r>
              <a:rPr lang="en-US" dirty="0" err="1">
                <a:solidFill>
                  <a:schemeClr val="accent1"/>
                </a:solidFill>
              </a:rPr>
              <a:t>Superteam</a:t>
            </a:r>
            <a:endParaRPr lang="en-US" dirty="0">
              <a:solidFill>
                <a:schemeClr val="accent1"/>
              </a:solidFill>
            </a:endParaRP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Add Dialogue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Wednesday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Writer’s Notebook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Read Pick One and Answer Questions</a:t>
            </a:r>
          </a:p>
          <a:p>
            <a:pPr marL="1090613"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Focus: Pacing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Thursday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Writer’s Notebook </a:t>
            </a:r>
          </a:p>
          <a:p>
            <a:pPr marL="63341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Writing Assignment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Friday</a:t>
            </a:r>
          </a:p>
          <a:p>
            <a:pPr marL="690563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Catch Up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91AF4-BD34-4C2A-8789-943BD2DFC167}"/>
              </a:ext>
            </a:extLst>
          </p:cNvPr>
          <p:cNvSpPr txBox="1"/>
          <p:nvPr/>
        </p:nvSpPr>
        <p:spPr>
          <a:xfrm>
            <a:off x="6568939" y="4665288"/>
            <a:ext cx="313258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hlinkClick r:id="rId3" tooltip="https://pursuingveritas.com/tag/roman-catholic-chur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233D6-ADF3-4629-A6C7-C8E218A843E2}"/>
              </a:ext>
            </a:extLst>
          </p:cNvPr>
          <p:cNvSpPr txBox="1"/>
          <p:nvPr/>
        </p:nvSpPr>
        <p:spPr>
          <a:xfrm>
            <a:off x="6382966" y="5154952"/>
            <a:ext cx="5365552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* Optional: Zinc Article for reading grade &amp; Zinc Vocab Activity for Language grade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* Available Tuesday 5/12 – Friday 5/15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0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B452-F718-4273-9773-4FD47E05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Optional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BF40-C73A-48D0-9FB1-4BA0C3E34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Reading Grade</a:t>
            </a:r>
          </a:p>
          <a:p>
            <a:pPr marL="457200"/>
            <a:r>
              <a:rPr lang="en-US" dirty="0"/>
              <a:t>Zinc Article “Searching for My Grandmother’s Cooking”</a:t>
            </a:r>
          </a:p>
          <a:p>
            <a:pPr marL="457200"/>
            <a:r>
              <a:rPr lang="en-US" dirty="0"/>
              <a:t>Only complete multiple choice; do not complete writing activity.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68641-704B-4648-AC89-078D0CDD5B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Vocabulary Grade</a:t>
            </a:r>
          </a:p>
          <a:p>
            <a:pPr marL="457200"/>
            <a:r>
              <a:rPr lang="en-US" dirty="0"/>
              <a:t>Zinc Vocab set: Digital </a:t>
            </a:r>
            <a:r>
              <a:rPr lang="en-US"/>
              <a:t>Learning Academic Terms</a:t>
            </a:r>
            <a:endParaRPr lang="en-US" dirty="0"/>
          </a:p>
          <a:p>
            <a:pPr marL="457200"/>
            <a:r>
              <a:rPr lang="en-US" dirty="0"/>
              <a:t>Review the words and then complete the activity</a:t>
            </a:r>
          </a:p>
        </p:txBody>
      </p:sp>
    </p:spTree>
    <p:extLst>
      <p:ext uri="{BB962C8B-B14F-4D97-AF65-F5344CB8AC3E}">
        <p14:creationId xmlns:p14="http://schemas.microsoft.com/office/powerpoint/2010/main" val="280286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47CA7F-47C6-40AD-8FAB-B756E947757D}"/>
              </a:ext>
            </a:extLst>
          </p:cNvPr>
          <p:cNvSpPr txBox="1"/>
          <p:nvPr/>
        </p:nvSpPr>
        <p:spPr>
          <a:xfrm>
            <a:off x="5845990" y="4270189"/>
            <a:ext cx="6356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kabyahe.wordpress.com/2013/05/26/aliwan-2013-festival-of-champ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E1045-A2AB-4AA6-BF14-A6A7EFDF3FE8}"/>
              </a:ext>
            </a:extLst>
          </p:cNvPr>
          <p:cNvSpPr txBox="1"/>
          <p:nvPr/>
        </p:nvSpPr>
        <p:spPr>
          <a:xfrm>
            <a:off x="-3029" y="3605625"/>
            <a:ext cx="5622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Danc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6E6BA-7D29-4527-A9AE-2A01A3942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/>
        </p:blipFill>
        <p:spPr>
          <a:xfrm>
            <a:off x="5845990" y="-1228"/>
            <a:ext cx="6356278" cy="3958019"/>
          </a:xfrm>
          <a:prstGeom prst="rect">
            <a:avLst/>
          </a:prstGeom>
        </p:spPr>
      </p:pic>
      <p:pic>
        <p:nvPicPr>
          <p:cNvPr id="63" name="Picture 6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FFB3991-D1C2-4C4D-8717-7FD79F02A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24" y="2818370"/>
            <a:ext cx="6092576" cy="4051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B8206-1CD8-4079-BEA9-2C5C143CFE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50198" y="0"/>
            <a:ext cx="6123144" cy="4072130"/>
          </a:xfrm>
          <a:prstGeom prst="rect">
            <a:avLst/>
          </a:prstGeom>
        </p:spPr>
      </p:pic>
      <p:pic>
        <p:nvPicPr>
          <p:cNvPr id="36" name="Picture 3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5D147CC-8658-4E5B-945E-085043EE7F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6364"/>
          <a:stretch/>
        </p:blipFill>
        <p:spPr>
          <a:xfrm>
            <a:off x="6029568" y="3533327"/>
            <a:ext cx="6150591" cy="3357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31D08-C1AF-4C01-9F44-8B79303ACD50}"/>
              </a:ext>
            </a:extLst>
          </p:cNvPr>
          <p:cNvSpPr txBox="1"/>
          <p:nvPr/>
        </p:nvSpPr>
        <p:spPr>
          <a:xfrm>
            <a:off x="8751958" y="6618509"/>
            <a:ext cx="3573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www.flickr.com/photos/unwomenasiapacific/840985891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B6870-5502-47B2-BE13-1A8A5E0AE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983" y="567366"/>
            <a:ext cx="4561725" cy="1371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spc="0" dirty="0">
                <a:solidFill>
                  <a:schemeClr val="tx1"/>
                </a:solidFill>
              </a:rPr>
              <a:t>Writer’s Notebook</a:t>
            </a:r>
            <a:br>
              <a:rPr lang="en-US" sz="4000" spc="0" dirty="0">
                <a:solidFill>
                  <a:schemeClr val="tx1"/>
                </a:solidFill>
              </a:rPr>
            </a:br>
            <a:r>
              <a:rPr lang="en-US" sz="4000" spc="0" dirty="0">
                <a:solidFill>
                  <a:schemeClr val="tx1"/>
                </a:solidFill>
              </a:rPr>
              <a:t>5/12/20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08677-E5D1-42C3-BAC6-5DC3D04B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751" y="2742821"/>
            <a:ext cx="7744526" cy="244903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Create a brand-new holiday with its own traditions, rituals, foods, clothing and activities.</a:t>
            </a:r>
          </a:p>
          <a:p>
            <a:pPr marL="461963" indent="-182563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200" dirty="0">
                <a:solidFill>
                  <a:schemeClr val="tx1"/>
                </a:solidFill>
              </a:rPr>
              <a:t>Is there a historical event you feel we should celebrate? </a:t>
            </a:r>
          </a:p>
          <a:p>
            <a:pPr marL="461963" indent="-182563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200" dirty="0">
                <a:solidFill>
                  <a:schemeClr val="tx1"/>
                </a:solidFill>
              </a:rPr>
              <a:t>Something or someone we should appreciate? </a:t>
            </a:r>
          </a:p>
          <a:p>
            <a:pPr marL="461963" indent="-182563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200" dirty="0">
                <a:solidFill>
                  <a:schemeClr val="tx1"/>
                </a:solidFill>
              </a:rPr>
              <a:t>Feel encouraged to include a sketch!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135062-30F2-4CE7-9699-9961060F8FB2}"/>
              </a:ext>
            </a:extLst>
          </p:cNvPr>
          <p:cNvSpPr txBox="1"/>
          <p:nvPr/>
        </p:nvSpPr>
        <p:spPr>
          <a:xfrm>
            <a:off x="3424" y="6601039"/>
            <a:ext cx="3959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www.flickr.com/photos/sgerner/1389664507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6994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084F-2F41-45ED-AC26-D6252B51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411" y="1998133"/>
            <a:ext cx="9213175" cy="37662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* Yesterday you learned about Direct vs Indirect Dialogue and read Kaffir Boy by Mark </a:t>
            </a:r>
            <a:r>
              <a:rPr lang="en-US" sz="3000" dirty="0" err="1"/>
              <a:t>Mathabane</a:t>
            </a:r>
            <a:r>
              <a:rPr lang="en-US" sz="3000" dirty="0"/>
              <a:t> </a:t>
            </a:r>
            <a:br>
              <a:rPr lang="en-US" sz="3600" dirty="0"/>
            </a:br>
            <a:r>
              <a:rPr lang="en-US" sz="2000" dirty="0"/>
              <a:t>SB </a:t>
            </a:r>
            <a:r>
              <a:rPr lang="en-US" sz="2000" dirty="0" err="1"/>
              <a:t>pgs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https://drive.google.com/file/d/1Q-a2nL1fkKC828uZoBCWY88HCwH0gkih/view?usp=sharing</a:t>
            </a:r>
            <a:b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sz="3600" dirty="0"/>
            </a:br>
            <a:r>
              <a:rPr lang="en-US" sz="3000" dirty="0"/>
              <a:t>* Watch this video to review these terms and the questions from yesterday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https://cobbk12org-my.sharepoint.com/:v:/g/personal/sylvia_spruill_cobbk12_org/ETpEG9MIB1VIp9ZDwmyQAz8Byn9S2F0J1naEs8_rkukDXA?e=jaBUbS</a:t>
            </a:r>
            <a:b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9B52-CC9A-44C5-B1EC-B5975194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1222514"/>
            <a:ext cx="8673427" cy="617096"/>
          </a:xfrm>
        </p:spPr>
        <p:txBody>
          <a:bodyPr>
            <a:normAutofit/>
          </a:bodyPr>
          <a:lstStyle/>
          <a:p>
            <a:r>
              <a:rPr lang="en-US" sz="3600" dirty="0"/>
              <a:t>KAFFIR BOY</a:t>
            </a:r>
          </a:p>
        </p:txBody>
      </p:sp>
    </p:spTree>
    <p:extLst>
      <p:ext uri="{BB962C8B-B14F-4D97-AF65-F5344CB8AC3E}">
        <p14:creationId xmlns:p14="http://schemas.microsoft.com/office/powerpoint/2010/main" val="139903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4FD1AA3-5960-4D26-8E98-A49A8208C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848F6F6-557E-4EA6-A6D1-BB6B008B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9A45511-6516-4A4C-94E0-62BF5E865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91053F3-9741-47F9-A217-F6542C349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6B4DFDC-A425-4349-AE8E-AE0E2FD8E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8FA03A3F-08B5-46A9-B8EB-B0D5EF570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42ADA6B-C11E-40F4-A4F6-343E9100F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2C57104A-4C40-4080-AF06-0F7A016CA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F4236686-FAA1-49C1-A791-200C80E82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6B266497-2882-40AB-893E-409157616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8CA1AB9A-9FCA-4732-9E58-F961ED506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9CA6A5F-A560-43A1-8419-1AC2097E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52C3126E-F0B8-49FD-BE0A-1E44EE43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CA76D01-E46A-4676-B288-4F309B04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7B6887BF-D023-46F6-8AA5-E2168A17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F30A6525-046A-416A-9D15-EF1CABB6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14CF9780-EDFD-4998-8DCA-3BC0CAAE5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B477B47D-ACF9-4BA2-9362-356C43007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2EDA2AF-5E2D-43A2-B1DA-65B58263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C2177ED-566F-493E-AA53-EB57B54AC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C7F7427D-B257-406E-B80B-63BAE3694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DC89C4F-6012-4A63-83CF-7E22CC122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4640003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osed Caption">
            <a:extLst>
              <a:ext uri="{FF2B5EF4-FFF2-40B4-BE49-F238E27FC236}">
                <a16:creationId xmlns:a16="http://schemas.microsoft.com/office/drawing/2014/main" id="{49E7EE09-F933-4933-91A4-73653D623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342" y="-16003"/>
            <a:ext cx="4000818" cy="4000818"/>
          </a:xfrm>
          <a:prstGeom prst="rect">
            <a:avLst/>
          </a:prstGeom>
          <a:ln w="9525">
            <a:noFill/>
          </a:ln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4AFF6BA-0ACE-43C7-BE81-C02A337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372B7A4-6934-4A40-BEF3-36DC7F2F4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39">
              <a:extLst>
                <a:ext uri="{FF2B5EF4-FFF2-40B4-BE49-F238E27FC236}">
                  <a16:creationId xmlns:a16="http://schemas.microsoft.com/office/drawing/2014/main" id="{FF0DBB15-D8F0-4941-8F19-FA08172F2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CCA492-5103-4F3C-9F14-2FEA3B22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72084F-2F41-45ED-AC26-D6252B51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604" y="2034683"/>
            <a:ext cx="6070243" cy="3152479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n-US" sz="2600" dirty="0"/>
              <a:t>*Notice that there is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dialogue </a:t>
            </a:r>
            <a:r>
              <a:rPr lang="en-US" sz="2600" dirty="0"/>
              <a:t>in this short film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*Practice writing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direct, indirect &amp; internal dialogue </a:t>
            </a:r>
            <a:r>
              <a:rPr lang="en-US" sz="2600" dirty="0"/>
              <a:t>by adding conversation to the short film.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*Where do you think dialogue might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the story</a:t>
            </a:r>
            <a:r>
              <a:rPr lang="en-US" sz="2600" dirty="0"/>
              <a:t>?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*Be sure to consider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600" dirty="0"/>
              <a:t> these characters would speak (Sanjay vs Dad) and to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strong diction </a:t>
            </a:r>
            <a:r>
              <a:rPr lang="en-US" sz="2600" dirty="0"/>
              <a:t>when writing dialogue tags.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9B52-CC9A-44C5-B1EC-B5975194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745" y="1239497"/>
            <a:ext cx="5988670" cy="728669"/>
          </a:xfrm>
        </p:spPr>
        <p:txBody>
          <a:bodyPr>
            <a:normAutofit/>
          </a:bodyPr>
          <a:lstStyle/>
          <a:p>
            <a:r>
              <a:rPr lang="en-US" sz="3600" dirty="0"/>
              <a:t>Sanjay’s Super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84F0E-AF1A-40F1-B397-40F4F22FA192}"/>
              </a:ext>
            </a:extLst>
          </p:cNvPr>
          <p:cNvSpPr txBox="1"/>
          <p:nvPr/>
        </p:nvSpPr>
        <p:spPr>
          <a:xfrm>
            <a:off x="7871791" y="326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18F0-DEBF-4611-B0A3-0A4C59A078A6}"/>
              </a:ext>
            </a:extLst>
          </p:cNvPr>
          <p:cNvSpPr txBox="1"/>
          <p:nvPr/>
        </p:nvSpPr>
        <p:spPr>
          <a:xfrm>
            <a:off x="909323" y="2075504"/>
            <a:ext cx="268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E0B5F-5B56-409C-9CD1-00FF73C0FB31}"/>
              </a:ext>
            </a:extLst>
          </p:cNvPr>
          <p:cNvSpPr txBox="1"/>
          <p:nvPr/>
        </p:nvSpPr>
        <p:spPr>
          <a:xfrm>
            <a:off x="283944" y="4126138"/>
            <a:ext cx="4081453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View this video  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https://dovga.com/video/8152/sanjays-super-team</a:t>
            </a:r>
            <a:endParaRPr lang="en-US" dirty="0">
              <a:solidFill>
                <a:schemeClr val="accent1"/>
              </a:solidFill>
            </a:endParaRPr>
          </a:p>
          <a:p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must be viewed with Chrome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video does not work on Edge – video also available on Disney + )</a:t>
            </a:r>
          </a:p>
        </p:txBody>
      </p:sp>
    </p:spTree>
    <p:extLst>
      <p:ext uri="{BB962C8B-B14F-4D97-AF65-F5344CB8AC3E}">
        <p14:creationId xmlns:p14="http://schemas.microsoft.com/office/powerpoint/2010/main" val="271794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A1FB2DD-F939-4CBA-ABDB-29E35D8B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306E72-4678-4841-A0F6-AFEECD9F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8E5FF42C-D098-4EE3-B636-744F9A270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D3A105A7-0F44-492C-A33A-D5661AD9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42B5C533-8981-49E3-A535-D0CADF931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D39599A7-F061-4457-8C3F-62809355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A6B43EB1-CA60-4B9E-8D27-9B0887B87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08D2414E-0DA7-4C56-95E1-F3926EED8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19966D48-4ACC-4AC0-9C9D-49F57671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15EC7369-59DF-4C60-B0E3-ECF88497A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81EB7200-856D-431E-BB9C-51206BE1D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BA702C9-BDE5-4D2B-B486-68C8730E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D46F8467-DA99-4476-A5FB-FB938291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D1D3F243-9E9C-4242-967D-A546E642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6917902-FC8A-4D60-8048-3DFBD3E2E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995A7C48-2EB6-4969-B323-7D607A3E0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71E39251-94EA-466C-8167-2552A4CA1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F9AEAFF2-BFAC-48E1-8038-788124020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F87BFF95-3D1E-45B2-945C-CFAFEC3D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9531B4-B233-4802-8EDF-96C75D042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01E8A3D8-8FFF-4C3A-BA7F-D11B1C616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BB06CC-48BD-4621-A671-5502A7BF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13B6631-6FCE-48BF-B70E-387713D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DDB93067-F481-441A-A376-C0E7513B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2CBF682-D16A-42C2-8992-90C6D1CF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2F98BE-69CF-442B-8C8D-7D37A5CD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34" y="993474"/>
            <a:ext cx="3654569" cy="906113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000" dirty="0"/>
              <a:t>Sanjay’s Super Team Dialogue Practice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B753C6-0598-4947-9B65-3AD74C77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D64A9A-BD1D-4C34-8017-6E5673E9C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8" y="320040"/>
            <a:ext cx="4810406" cy="6227064"/>
          </a:xfrm>
          <a:prstGeom prst="rect">
            <a:avLst/>
          </a:prstGeom>
          <a:ln w="9525"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D19D-19A8-4E36-9066-0F789916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525" y="2010741"/>
            <a:ext cx="3949167" cy="3296192"/>
          </a:xfrm>
        </p:spPr>
        <p:txBody>
          <a:bodyPr>
            <a:normAutofit/>
          </a:bodyPr>
          <a:lstStyle/>
          <a:p>
            <a:r>
              <a:rPr lang="en-US" sz="3200" b="1" dirty="0"/>
              <a:t>When writing dialogue, use this list to help you with dialogue tags!</a:t>
            </a:r>
          </a:p>
        </p:txBody>
      </p:sp>
    </p:spTree>
    <p:extLst>
      <p:ext uri="{BB962C8B-B14F-4D97-AF65-F5344CB8AC3E}">
        <p14:creationId xmlns:p14="http://schemas.microsoft.com/office/powerpoint/2010/main" val="298968061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5715086-fb56-448a-8f44-7ff13588087d" xsi:nil="true"/>
    <CultureName xmlns="25715086-fb56-448a-8f44-7ff13588087d" xsi:nil="true"/>
    <Students xmlns="25715086-fb56-448a-8f44-7ff13588087d">
      <UserInfo>
        <DisplayName/>
        <AccountId xsi:nil="true"/>
        <AccountType/>
      </UserInfo>
    </Students>
    <Invited_Students xmlns="25715086-fb56-448a-8f44-7ff13588087d" xsi:nil="true"/>
    <LMS_Mappings xmlns="25715086-fb56-448a-8f44-7ff13588087d" xsi:nil="true"/>
    <Self_Registration_Enabled xmlns="25715086-fb56-448a-8f44-7ff13588087d" xsi:nil="true"/>
    <Math_Settings xmlns="25715086-fb56-448a-8f44-7ff13588087d" xsi:nil="true"/>
    <Teachers xmlns="25715086-fb56-448a-8f44-7ff13588087d">
      <UserInfo>
        <DisplayName/>
        <AccountId xsi:nil="true"/>
        <AccountType/>
      </UserInfo>
    </Teachers>
    <Student_Groups xmlns="25715086-fb56-448a-8f44-7ff13588087d">
      <UserInfo>
        <DisplayName/>
        <AccountId xsi:nil="true"/>
        <AccountType/>
      </UserInfo>
    </Student_Groups>
    <Invited_Teachers xmlns="25715086-fb56-448a-8f44-7ff13588087d" xsi:nil="true"/>
    <Templates xmlns="25715086-fb56-448a-8f44-7ff13588087d" xsi:nil="true"/>
    <Has_Teacher_Only_SectionGroup xmlns="25715086-fb56-448a-8f44-7ff13588087d" xsi:nil="true"/>
    <Distribution_Groups xmlns="25715086-fb56-448a-8f44-7ff13588087d" xsi:nil="true"/>
    <NotebookType xmlns="25715086-fb56-448a-8f44-7ff13588087d" xsi:nil="true"/>
    <AppVersion xmlns="25715086-fb56-448a-8f44-7ff13588087d" xsi:nil="true"/>
    <TeamsChannelId xmlns="25715086-fb56-448a-8f44-7ff13588087d" xsi:nil="true"/>
    <DefaultSectionNames xmlns="25715086-fb56-448a-8f44-7ff13588087d" xsi:nil="true"/>
    <Is_Collaboration_Space_Locked xmlns="25715086-fb56-448a-8f44-7ff13588087d" xsi:nil="true"/>
    <Owner xmlns="25715086-fb56-448a-8f44-7ff13588087d">
      <UserInfo>
        <DisplayName/>
        <AccountId xsi:nil="true"/>
        <AccountType/>
      </UserInfo>
    </Owner>
    <IsNotebookLocked xmlns="25715086-fb56-448a-8f44-7ff1358808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33" ma:contentTypeDescription="Create a new document." ma:contentTypeScope="" ma:versionID="e60047427866df3de33d623a22f51f7f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87b1930c259cdc48a6657f9336b520c7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AutoTags" minOccurs="0"/>
                <xsd:element ref="ns4:MediaServiceOCR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37060-91B2-4ED3-8E26-E018F6CF2432}">
  <ds:schemaRefs>
    <ds:schemaRef ds:uri="http://www.w3.org/XML/1998/namespace"/>
    <ds:schemaRef ds:uri="bf11f4db-f016-4acd-a79c-dae28cb32233"/>
    <ds:schemaRef ds:uri="http://schemas.openxmlformats.org/package/2006/metadata/core-properties"/>
    <ds:schemaRef ds:uri="25715086-fb56-448a-8f44-7ff13588087d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FA4897-4C6E-42B6-B81A-38E14E72E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AB8D0F-E9F1-45FE-AB28-DFEBEB2E7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Berlin Sans FB Demi</vt:lpstr>
      <vt:lpstr>Calibri Light</vt:lpstr>
      <vt:lpstr>Garamond</vt:lpstr>
      <vt:lpstr>Rockwell</vt:lpstr>
      <vt:lpstr>Wingdings</vt:lpstr>
      <vt:lpstr>Atlas</vt:lpstr>
      <vt:lpstr>Narrative Writing Study</vt:lpstr>
      <vt:lpstr>Weekly Overview</vt:lpstr>
      <vt:lpstr>Optional Activities</vt:lpstr>
      <vt:lpstr>Writer’s Notebook 5/12/20</vt:lpstr>
      <vt:lpstr>* Yesterday you learned about Direct vs Indirect Dialogue and read Kaffir Boy by Mark Mathabane  SB pgs  https://drive.google.com/file/d/1Q-a2nL1fkKC828uZoBCWY88HCwH0gkih/view?usp=sharing  * Watch this video to review these terms and the questions from yesterday https://cobbk12org-my.sharepoint.com/:v:/g/personal/sylvia_spruill_cobbk12_org/ETpEG9MIB1VIp9ZDwmyQAz8Byn9S2F0J1naEs8_rkukDXA?e=jaBUbS  </vt:lpstr>
      <vt:lpstr>*Notice that there is no dialogue in this short film  *Practice writing direct, indirect &amp; internal dialogue by adding conversation to the short film.   *Where do you think dialogue might enhance the story?   *Be sure to consider how these characters would speak (Sanjay vs Dad) and to use strong diction when writing dialogue tags. </vt:lpstr>
      <vt:lpstr>Sanjay’s Super Team Dialogue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Writing Study</dc:title>
  <dc:creator>Katherine Curran</dc:creator>
  <cp:lastModifiedBy>Katherine Curran</cp:lastModifiedBy>
  <cp:revision>6</cp:revision>
  <dcterms:created xsi:type="dcterms:W3CDTF">2020-05-11T23:49:28Z</dcterms:created>
  <dcterms:modified xsi:type="dcterms:W3CDTF">2020-05-12T04:02:56Z</dcterms:modified>
</cp:coreProperties>
</file>